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8" r:id="rId3"/>
    <p:sldId id="274" r:id="rId4"/>
    <p:sldId id="275" r:id="rId5"/>
    <p:sldId id="278" r:id="rId6"/>
    <p:sldId id="260" r:id="rId7"/>
    <p:sldId id="281" r:id="rId8"/>
    <p:sldId id="276" r:id="rId9"/>
    <p:sldId id="277" r:id="rId10"/>
    <p:sldId id="261" r:id="rId11"/>
    <p:sldId id="263" r:id="rId12"/>
    <p:sldId id="262" r:id="rId13"/>
    <p:sldId id="264" r:id="rId14"/>
    <p:sldId id="265" r:id="rId15"/>
    <p:sldId id="266" r:id="rId16"/>
    <p:sldId id="267" r:id="rId17"/>
    <p:sldId id="268" r:id="rId18"/>
    <p:sldId id="269" r:id="rId19"/>
    <p:sldId id="270" r:id="rId20"/>
    <p:sldId id="271" r:id="rId21"/>
    <p:sldId id="273" r:id="rId22"/>
    <p:sldId id="272" r:id="rId23"/>
    <p:sldId id="279" r:id="rId24"/>
    <p:sldId id="280" r:id="rId25"/>
    <p:sldId id="259" r:id="rId26"/>
    <p:sldId id="257"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001" autoAdjust="0"/>
  </p:normalViewPr>
  <p:slideViewPr>
    <p:cSldViewPr snapToGrid="0">
      <p:cViewPr varScale="1">
        <p:scale>
          <a:sx n="94" d="100"/>
          <a:sy n="94" d="100"/>
        </p:scale>
        <p:origin x="119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FAA9D5-BBA3-4980-9B5F-58AC77813A85}" type="datetimeFigureOut">
              <a:rPr lang="zh-CN" altLang="en-US" smtClean="0"/>
              <a:t>2023/6/15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Click here to edit the master text style</a:t>
            </a:r>
          </a:p>
          <a:p>
            <a:pPr lvl="1"/>
            <a:r>
              <a:rPr lang="zh-CN" altLang="en-US"/>
              <a:t>Grade 2</a:t>
            </a:r>
          </a:p>
          <a:p>
            <a:pPr lvl="2"/>
            <a:r>
              <a:rPr lang="zh-CN" altLang="en-US"/>
              <a:t>Grade 3</a:t>
            </a:r>
          </a:p>
          <a:p>
            <a:pPr lvl="3"/>
            <a:r>
              <a:rPr lang="zh-CN" altLang="en-US"/>
              <a:t>Level 4</a:t>
            </a:r>
          </a:p>
          <a:p>
            <a:pPr lvl="4"/>
            <a:r>
              <a:rPr lang="zh-CN" altLang="en-US"/>
              <a:t>Grade 5</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9CB9B7-7DC3-4555-A5E7-C98F109A9773}" type="slidenum">
              <a:rPr lang="zh-CN" altLang="en-US" smtClean="0"/>
              <a:t>‹#›</a:t>
            </a:fld>
            <a:endParaRPr lang="zh-CN" altLang="en-US"/>
          </a:p>
        </p:txBody>
      </p:sp>
    </p:spTree>
    <p:extLst>
      <p:ext uri="{BB962C8B-B14F-4D97-AF65-F5344CB8AC3E}">
        <p14:creationId xmlns:p14="http://schemas.microsoft.com/office/powerpoint/2010/main" val="3029488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i.org/10.1016/j.gpb.2020.02.005"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2021-Applications of Single-Cell DNA sequencing</a:t>
            </a:r>
            <a:endParaRPr lang="zh-CN" altLang="en-US" dirty="0"/>
          </a:p>
        </p:txBody>
      </p:sp>
      <p:sp>
        <p:nvSpPr>
          <p:cNvPr id="4" name="灯片编号占位符 3"/>
          <p:cNvSpPr>
            <a:spLocks noGrp="1"/>
          </p:cNvSpPr>
          <p:nvPr>
            <p:ph type="sldNum" sz="quarter" idx="5"/>
          </p:nvPr>
        </p:nvSpPr>
        <p:spPr/>
        <p:txBody>
          <a:bodyPr/>
          <a:lstStyle/>
          <a:p>
            <a:fld id="{0B9CB9B7-7DC3-4555-A5E7-C98F109A9773}" type="slidenum">
              <a:rPr lang="zh-CN" altLang="en-US" smtClean="0"/>
              <a:t>4</a:t>
            </a:fld>
            <a:endParaRPr lang="zh-CN" altLang="en-US"/>
          </a:p>
        </p:txBody>
      </p:sp>
    </p:spTree>
    <p:extLst>
      <p:ext uri="{BB962C8B-B14F-4D97-AF65-F5344CB8AC3E}">
        <p14:creationId xmlns:p14="http://schemas.microsoft.com/office/powerpoint/2010/main" val="2492876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Moore's Law of single-cell transcriptomics, showing an increase in experimental throughput from tens of cells to millions of cells in just over a decade</a:t>
            </a:r>
            <a:endParaRPr lang="zh-CN" altLang="en-US" dirty="0"/>
          </a:p>
        </p:txBody>
      </p:sp>
      <p:sp>
        <p:nvSpPr>
          <p:cNvPr id="4" name="灯片编号占位符 3"/>
          <p:cNvSpPr>
            <a:spLocks noGrp="1"/>
          </p:cNvSpPr>
          <p:nvPr>
            <p:ph type="sldNum" sz="quarter" idx="5"/>
          </p:nvPr>
        </p:nvSpPr>
        <p:spPr/>
        <p:txBody>
          <a:bodyPr/>
          <a:lstStyle/>
          <a:p>
            <a:fld id="{0B9CB9B7-7DC3-4555-A5E7-C98F109A9773}" type="slidenum">
              <a:rPr lang="zh-CN" altLang="en-US" smtClean="0"/>
              <a:t>10</a:t>
            </a:fld>
            <a:endParaRPr lang="zh-CN" altLang="en-US"/>
          </a:p>
        </p:txBody>
      </p:sp>
    </p:spTree>
    <p:extLst>
      <p:ext uri="{BB962C8B-B14F-4D97-AF65-F5344CB8AC3E}">
        <p14:creationId xmlns:p14="http://schemas.microsoft.com/office/powerpoint/2010/main" val="3884034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Pros:</a:t>
            </a:r>
            <a:endParaRPr lang="zh-CN" altLang="en-US" dirty="0"/>
          </a:p>
          <a:p>
            <a:pPr>
              <a:buFont typeface="Arial" panose="020B0604020202020204" pitchFamily="34" charset="0"/>
              <a:buChar char="•"/>
            </a:pPr>
            <a:r>
              <a:rPr lang="zh-CN" altLang="en-US" dirty="0"/>
              <a:t>Build library with full-length </a:t>
            </a:r>
            <a:r>
              <a:rPr lang="en-US" altLang="zh-CN" dirty="0"/>
              <a:t>mRNA, with </a:t>
            </a:r>
            <a:r>
              <a:rPr lang="zh-CN" altLang="en-US" dirty="0"/>
              <a:t>high coverage of transcripts, able to know the expression of each exon, and even obtain the information of transcript splicing</a:t>
            </a:r>
          </a:p>
          <a:p>
            <a:pPr>
              <a:buFont typeface="Arial" panose="020B0604020202020204" pitchFamily="34" charset="0"/>
              <a:buChar char="•"/>
            </a:pPr>
            <a:r>
              <a:rPr lang="zh-CN" altLang="en-US" dirty="0"/>
              <a:t>(Claimed) </a:t>
            </a:r>
            <a:r>
              <a:rPr lang="en-US" altLang="zh-CN" dirty="0"/>
              <a:t>50pg RNA </a:t>
            </a:r>
            <a:r>
              <a:rPr lang="zh-CN" altLang="en-US" dirty="0"/>
              <a:t>starting library</a:t>
            </a:r>
          </a:p>
          <a:p>
            <a:pPr>
              <a:buFont typeface="Arial" panose="020B0604020202020204" pitchFamily="34" charset="0"/>
              <a:buChar char="•"/>
            </a:pPr>
            <a:r>
              <a:rPr lang="zh-CN" altLang="en-US" dirty="0"/>
              <a:t>Increased the percentage of </a:t>
            </a:r>
            <a:r>
              <a:rPr lang="en-US" altLang="zh-CN" dirty="0"/>
              <a:t>mappable reads, </a:t>
            </a:r>
            <a:r>
              <a:rPr lang="zh-CN" altLang="en-US" dirty="0"/>
              <a:t>as there are fewer empty droplets and no cells as in </a:t>
            </a:r>
            <a:r>
              <a:rPr lang="en-US" altLang="zh-CN" dirty="0"/>
              <a:t>Drop-seq</a:t>
            </a:r>
          </a:p>
          <a:p>
            <a:r>
              <a:rPr lang="zh-CN" altLang="en-US" b="1" dirty="0"/>
              <a:t>Disadvantages:</a:t>
            </a:r>
            <a:endParaRPr lang="zh-CN" altLang="en-US" dirty="0"/>
          </a:p>
          <a:p>
            <a:pPr>
              <a:buFont typeface="Arial" panose="020B0604020202020204" pitchFamily="34" charset="0"/>
              <a:buChar char="•"/>
            </a:pPr>
            <a:r>
              <a:rPr lang="zh-CN" altLang="en-US" dirty="0"/>
              <a:t>Non-chain specific. Unable to distinguish between positive and negative chain </a:t>
            </a:r>
            <a:r>
              <a:rPr lang="en-US" altLang="zh-CN" dirty="0"/>
              <a:t>reads</a:t>
            </a:r>
          </a:p>
          <a:p>
            <a:pPr>
              <a:buFont typeface="Arial" panose="020B0604020202020204" pitchFamily="34" charset="0"/>
              <a:buChar char="•"/>
            </a:pPr>
            <a:r>
              <a:rPr lang="en-US" altLang="zh-CN" dirty="0"/>
              <a:t>No early multiplexing </a:t>
            </a:r>
            <a:r>
              <a:rPr lang="zh-CN" altLang="en-US" dirty="0"/>
              <a:t>(my understanding is that there is no </a:t>
            </a:r>
            <a:r>
              <a:rPr lang="en-US" altLang="zh-CN" dirty="0"/>
              <a:t>UMI </a:t>
            </a:r>
            <a:r>
              <a:rPr lang="zh-CN" altLang="en-US" dirty="0"/>
              <a:t>added to the pre-built library so the discrimination ability of individual cells is very low)</a:t>
            </a:r>
          </a:p>
          <a:p>
            <a:pPr>
              <a:buFont typeface="Arial" panose="020B0604020202020204" pitchFamily="34" charset="0"/>
              <a:buChar char="•"/>
            </a:pPr>
            <a:r>
              <a:rPr lang="zh-CN" altLang="en-US" dirty="0"/>
              <a:t>Transcript length preference, low library building efficiency for transcripts larger than </a:t>
            </a:r>
            <a:r>
              <a:rPr lang="en-US" altLang="zh-CN" dirty="0"/>
              <a:t>4kb</a:t>
            </a:r>
          </a:p>
          <a:p>
            <a:pPr>
              <a:buFont typeface="Arial" panose="020B0604020202020204" pitchFamily="34" charset="0"/>
              <a:buChar char="•"/>
            </a:pPr>
            <a:r>
              <a:rPr lang="en-US" altLang="zh-CN" dirty="0"/>
              <a:t>PCR preference </a:t>
            </a:r>
            <a:r>
              <a:rPr lang="zh-CN" altLang="en-US" dirty="0"/>
              <a:t>for high-abundance transcripts. There is inevitably an abundance preference in the PCR process, and this is an unavoidable "hard" part of many high-throughput sequencing </a:t>
            </a:r>
            <a:r>
              <a:rPr lang="en-US" altLang="zh-CN" dirty="0"/>
              <a:t>protocols that </a:t>
            </a:r>
            <a:r>
              <a:rPr lang="zh-CN" altLang="en-US" dirty="0"/>
              <a:t>now use </a:t>
            </a:r>
            <a:r>
              <a:rPr lang="en-US" altLang="zh-CN" dirty="0"/>
              <a:t>PCR </a:t>
            </a:r>
            <a:r>
              <a:rPr lang="zh-CN" altLang="en-US" dirty="0"/>
              <a:t>for library amplification.</a:t>
            </a:r>
          </a:p>
          <a:p>
            <a:pPr>
              <a:buFont typeface="Arial" panose="020B0604020202020204" pitchFamily="34" charset="0"/>
              <a:buChar char="•"/>
            </a:pPr>
            <a:r>
              <a:rPr lang="zh-CN" altLang="en-US" dirty="0"/>
              <a:t>Potential strand invasion preference. </a:t>
            </a:r>
            <a:r>
              <a:rPr lang="en-US" altLang="zh-CN" dirty="0"/>
              <a:t>tn5 </a:t>
            </a:r>
            <a:r>
              <a:rPr lang="zh-CN" altLang="en-US" dirty="0"/>
              <a:t>transposase may prefer more efficient strand invasion for certain characteristics of strands.</a:t>
            </a:r>
          </a:p>
          <a:p>
            <a:pPr>
              <a:buFont typeface="Arial" panose="020B0604020202020204" pitchFamily="34" charset="0"/>
              <a:buChar char="•"/>
            </a:pPr>
            <a:r>
              <a:rPr lang="zh-CN" altLang="en-US" dirty="0"/>
              <a:t>Cell sorting using flow cytometry is less efficient and the throughput of cells sequenced in one pass is not high.</a:t>
            </a:r>
          </a:p>
        </p:txBody>
      </p:sp>
      <p:sp>
        <p:nvSpPr>
          <p:cNvPr id="4" name="灯片编号占位符 3"/>
          <p:cNvSpPr>
            <a:spLocks noGrp="1"/>
          </p:cNvSpPr>
          <p:nvPr>
            <p:ph type="sldNum" sz="quarter" idx="5"/>
          </p:nvPr>
        </p:nvSpPr>
        <p:spPr/>
        <p:txBody>
          <a:bodyPr/>
          <a:lstStyle/>
          <a:p>
            <a:fld id="{0B9CB9B7-7DC3-4555-A5E7-C98F109A9773}" type="slidenum">
              <a:rPr lang="zh-CN" altLang="en-US" smtClean="0"/>
              <a:t>16</a:t>
            </a:fld>
            <a:endParaRPr lang="zh-CN" altLang="en-US"/>
          </a:p>
        </p:txBody>
      </p:sp>
    </p:spTree>
    <p:extLst>
      <p:ext uri="{BB962C8B-B14F-4D97-AF65-F5344CB8AC3E}">
        <p14:creationId xmlns:p14="http://schemas.microsoft.com/office/powerpoint/2010/main" val="418505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u="none" strike="noStrike" dirty="0">
                <a:solidFill>
                  <a:srgbClr val="2E2E2E"/>
                </a:solidFill>
                <a:effectLst/>
                <a:latin typeface="NexusSans"/>
                <a:hlinkClick r:id="rId3" tooltip="Persistent link using digital object identifier"/>
              </a:rPr>
              <a:t>https://doi.org/10.1016/j.gpb.2020.02.005</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0B9CB9B7-7DC3-4555-A5E7-C98F109A9773}" type="slidenum">
              <a:rPr lang="zh-CN" altLang="en-US" smtClean="0"/>
              <a:t>17</a:t>
            </a:fld>
            <a:endParaRPr lang="zh-CN" altLang="en-US"/>
          </a:p>
        </p:txBody>
      </p:sp>
    </p:spTree>
    <p:extLst>
      <p:ext uri="{BB962C8B-B14F-4D97-AF65-F5344CB8AC3E}">
        <p14:creationId xmlns:p14="http://schemas.microsoft.com/office/powerpoint/2010/main" val="15277322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B9CB9B7-7DC3-4555-A5E7-C98F109A9773}" type="slidenum">
              <a:rPr lang="zh-CN" altLang="en-US" smtClean="0"/>
              <a:t>18</a:t>
            </a:fld>
            <a:endParaRPr lang="zh-CN" altLang="en-US"/>
          </a:p>
        </p:txBody>
      </p:sp>
    </p:spTree>
    <p:extLst>
      <p:ext uri="{BB962C8B-B14F-4D97-AF65-F5344CB8AC3E}">
        <p14:creationId xmlns:p14="http://schemas.microsoft.com/office/powerpoint/2010/main" val="1931031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b="0" i="0" u="none" strike="noStrike" baseline="0" dirty="0">
                <a:solidFill>
                  <a:srgbClr val="000000"/>
                </a:solidFill>
              </a:rPr>
              <a:t>Comparative Analysis of Single-Cell RNA Sequencing Methods</a:t>
            </a:r>
            <a:endParaRPr lang="zh-CN" altLang="en-US" dirty="0"/>
          </a:p>
        </p:txBody>
      </p:sp>
      <p:sp>
        <p:nvSpPr>
          <p:cNvPr id="4" name="灯片编号占位符 3"/>
          <p:cNvSpPr>
            <a:spLocks noGrp="1"/>
          </p:cNvSpPr>
          <p:nvPr>
            <p:ph type="sldNum" sz="quarter" idx="5"/>
          </p:nvPr>
        </p:nvSpPr>
        <p:spPr/>
        <p:txBody>
          <a:bodyPr/>
          <a:lstStyle/>
          <a:p>
            <a:fld id="{0B9CB9B7-7DC3-4555-A5E7-C98F109A9773}" type="slidenum">
              <a:rPr lang="zh-CN" altLang="en-US" smtClean="0"/>
              <a:t>21</a:t>
            </a:fld>
            <a:endParaRPr lang="zh-CN" altLang="en-US"/>
          </a:p>
        </p:txBody>
      </p:sp>
    </p:spTree>
    <p:extLst>
      <p:ext uri="{BB962C8B-B14F-4D97-AF65-F5344CB8AC3E}">
        <p14:creationId xmlns:p14="http://schemas.microsoft.com/office/powerpoint/2010/main" val="979502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212121"/>
                </a:solidFill>
                <a:effectLst/>
                <a:latin typeface="Roboto" panose="02000000000000000000" pitchFamily="2" charset="0"/>
              </a:rPr>
              <a:t>Vu TN, Nguyen HN, </a:t>
            </a:r>
            <a:r>
              <a:rPr lang="en-US" altLang="zh-CN" b="0" i="0" dirty="0" err="1">
                <a:solidFill>
                  <a:srgbClr val="212121"/>
                </a:solidFill>
                <a:effectLst/>
                <a:latin typeface="Roboto" panose="02000000000000000000" pitchFamily="2" charset="0"/>
              </a:rPr>
              <a:t>Calza </a:t>
            </a:r>
            <a:r>
              <a:rPr lang="en-US" altLang="zh-CN" b="0" i="0" dirty="0">
                <a:solidFill>
                  <a:srgbClr val="212121"/>
                </a:solidFill>
                <a:effectLst/>
                <a:latin typeface="Roboto" panose="02000000000000000000" pitchFamily="2" charset="0"/>
              </a:rPr>
              <a:t>S, Kalari KR, Wang L, </a:t>
            </a:r>
            <a:r>
              <a:rPr lang="en-US" altLang="zh-CN" b="0" i="0" dirty="0" err="1">
                <a:solidFill>
                  <a:srgbClr val="212121"/>
                </a:solidFill>
                <a:effectLst/>
                <a:latin typeface="Roboto" panose="02000000000000000000" pitchFamily="2" charset="0"/>
              </a:rPr>
              <a:t>Pawitan </a:t>
            </a:r>
            <a:r>
              <a:rPr lang="en-US" altLang="zh-CN" b="0" i="0" dirty="0">
                <a:solidFill>
                  <a:srgbClr val="212121"/>
                </a:solidFill>
                <a:effectLst/>
                <a:latin typeface="Roboto" panose="02000000000000000000" pitchFamily="2" charset="0"/>
              </a:rPr>
              <a:t>Y. Cell-level somatic mutation detection from single-cell RNA sequencing. bioinformatics. 2019 Nov. 1;35(22):4679-4687. </a:t>
            </a:r>
            <a:r>
              <a:rPr lang="en-US" altLang="zh-CN" b="0" i="0" dirty="0" err="1">
                <a:solidFill>
                  <a:srgbClr val="212121"/>
                </a:solidFill>
                <a:effectLst/>
                <a:latin typeface="Roboto" panose="02000000000000000000" pitchFamily="2" charset="0"/>
              </a:rPr>
              <a:t>doi</a:t>
            </a:r>
            <a:r>
              <a:rPr lang="en-US" altLang="zh-CN" b="0" i="0" dirty="0">
                <a:solidFill>
                  <a:srgbClr val="212121"/>
                </a:solidFill>
                <a:effectLst/>
                <a:latin typeface="Roboto" panose="02000000000000000000" pitchFamily="2" charset="0"/>
              </a:rPr>
              <a:t>: 10.1093/bioinformatics/btz288. PMID: 31028395; PMCID: PMC6853710.</a:t>
            </a:r>
            <a:endParaRPr lang="zh-CN" altLang="en-US" dirty="0"/>
          </a:p>
        </p:txBody>
      </p:sp>
      <p:sp>
        <p:nvSpPr>
          <p:cNvPr id="4" name="灯片编号占位符 3"/>
          <p:cNvSpPr>
            <a:spLocks noGrp="1"/>
          </p:cNvSpPr>
          <p:nvPr>
            <p:ph type="sldNum" sz="quarter" idx="5"/>
          </p:nvPr>
        </p:nvSpPr>
        <p:spPr/>
        <p:txBody>
          <a:bodyPr/>
          <a:lstStyle/>
          <a:p>
            <a:fld id="{0B9CB9B7-7DC3-4555-A5E7-C98F109A9773}" type="slidenum">
              <a:rPr lang="zh-CN" altLang="en-US" smtClean="0"/>
              <a:t>23</a:t>
            </a:fld>
            <a:endParaRPr lang="zh-CN" altLang="en-US"/>
          </a:p>
        </p:txBody>
      </p:sp>
    </p:spTree>
    <p:extLst>
      <p:ext uri="{BB962C8B-B14F-4D97-AF65-F5344CB8AC3E}">
        <p14:creationId xmlns:p14="http://schemas.microsoft.com/office/powerpoint/2010/main" val="380659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222222"/>
                </a:solidFill>
                <a:effectLst/>
                <a:latin typeface="-apple-system"/>
              </a:rPr>
              <a:t>Lee, J., Hyeon, D.Y. &amp; Hwang, D. Single-cell </a:t>
            </a:r>
            <a:r>
              <a:rPr lang="en-US" altLang="zh-CN" b="0" i="0" dirty="0" err="1">
                <a:solidFill>
                  <a:srgbClr val="222222"/>
                </a:solidFill>
                <a:effectLst/>
                <a:latin typeface="-apple-system"/>
              </a:rPr>
              <a:t>multiomics</a:t>
            </a:r>
            <a:r>
              <a:rPr lang="en-US" altLang="zh-CN" b="0" i="0" dirty="0">
                <a:solidFill>
                  <a:srgbClr val="222222"/>
                </a:solidFill>
                <a:effectLst/>
                <a:latin typeface="-apple-system"/>
              </a:rPr>
              <a:t>: technologies and data analysis methods. </a:t>
            </a:r>
            <a:r>
              <a:rPr lang="en-US" altLang="zh-CN" b="0" i="1" dirty="0">
                <a:solidFill>
                  <a:srgbClr val="222222"/>
                </a:solidFill>
                <a:effectLst/>
                <a:latin typeface="-apple-system"/>
              </a:rPr>
              <a:t>Exp Mol Med </a:t>
            </a:r>
            <a:r>
              <a:rPr lang="en-US" altLang="zh-CN" b="1" i="0" dirty="0">
                <a:solidFill>
                  <a:srgbClr val="222222"/>
                </a:solidFill>
                <a:effectLst/>
                <a:latin typeface="-apple-system"/>
              </a:rPr>
              <a:t>52</a:t>
            </a:r>
            <a:r>
              <a:rPr lang="en-US" altLang="zh-CN" b="0" i="0" dirty="0">
                <a:solidFill>
                  <a:srgbClr val="222222"/>
                </a:solidFill>
                <a:effectLst/>
                <a:latin typeface="-apple-system"/>
              </a:rPr>
              <a:t>, 1428-1442 (2020). https://doi.org/10.1038/s12276-020-0420-2</a:t>
            </a:r>
            <a:endParaRPr lang="zh-CN" altLang="en-US" dirty="0"/>
          </a:p>
        </p:txBody>
      </p:sp>
      <p:sp>
        <p:nvSpPr>
          <p:cNvPr id="4" name="灯片编号占位符 3"/>
          <p:cNvSpPr>
            <a:spLocks noGrp="1"/>
          </p:cNvSpPr>
          <p:nvPr>
            <p:ph type="sldNum" sz="quarter" idx="5"/>
          </p:nvPr>
        </p:nvSpPr>
        <p:spPr/>
        <p:txBody>
          <a:bodyPr/>
          <a:lstStyle/>
          <a:p>
            <a:fld id="{0B9CB9B7-7DC3-4555-A5E7-C98F109A9773}" type="slidenum">
              <a:rPr lang="zh-CN" altLang="en-US" smtClean="0"/>
              <a:t>24</a:t>
            </a:fld>
            <a:endParaRPr lang="zh-CN" altLang="en-US"/>
          </a:p>
        </p:txBody>
      </p:sp>
    </p:spTree>
    <p:extLst>
      <p:ext uri="{BB962C8B-B14F-4D97-AF65-F5344CB8AC3E}">
        <p14:creationId xmlns:p14="http://schemas.microsoft.com/office/powerpoint/2010/main" val="1304486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http://bioconductor.org/books/3.15/OSCA.advanced/doublet-detection.html</a:t>
            </a:r>
            <a:endParaRPr lang="zh-CN" altLang="en-US" dirty="0"/>
          </a:p>
        </p:txBody>
      </p:sp>
      <p:sp>
        <p:nvSpPr>
          <p:cNvPr id="4" name="灯片编号占位符 3"/>
          <p:cNvSpPr>
            <a:spLocks noGrp="1"/>
          </p:cNvSpPr>
          <p:nvPr>
            <p:ph type="sldNum" sz="quarter" idx="5"/>
          </p:nvPr>
        </p:nvSpPr>
        <p:spPr/>
        <p:txBody>
          <a:bodyPr/>
          <a:lstStyle/>
          <a:p>
            <a:fld id="{0B9CB9B7-7DC3-4555-A5E7-C98F109A9773}" type="slidenum">
              <a:rPr lang="zh-CN" altLang="en-US" smtClean="0"/>
              <a:t>25</a:t>
            </a:fld>
            <a:endParaRPr lang="zh-CN" altLang="en-US"/>
          </a:p>
        </p:txBody>
      </p:sp>
    </p:spTree>
    <p:extLst>
      <p:ext uri="{BB962C8B-B14F-4D97-AF65-F5344CB8AC3E}">
        <p14:creationId xmlns:p14="http://schemas.microsoft.com/office/powerpoint/2010/main" val="2858244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A22A30-DA11-7CBA-1C99-97746F982A8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6A0D92F-0710-DBC8-4766-249702C7E1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40AAA5F-5D8E-8EED-050C-AAEED361FF1F}"/>
              </a:ext>
            </a:extLst>
          </p:cNvPr>
          <p:cNvSpPr>
            <a:spLocks noGrp="1"/>
          </p:cNvSpPr>
          <p:nvPr>
            <p:ph type="dt" sz="half" idx="10"/>
          </p:nvPr>
        </p:nvSpPr>
        <p:spPr/>
        <p:txBody>
          <a:bodyPr/>
          <a:lstStyle/>
          <a:p>
            <a:fld id="{DB3F8D44-FC6C-4F3C-AE20-417DDB379FCE}" type="datetimeFigureOut">
              <a:rPr lang="zh-CN" altLang="en-US" smtClean="0"/>
              <a:t>2023/6/15</a:t>
            </a:fld>
            <a:endParaRPr lang="zh-CN" altLang="en-US"/>
          </a:p>
        </p:txBody>
      </p:sp>
      <p:sp>
        <p:nvSpPr>
          <p:cNvPr id="5" name="页脚占位符 4">
            <a:extLst>
              <a:ext uri="{FF2B5EF4-FFF2-40B4-BE49-F238E27FC236}">
                <a16:creationId xmlns:a16="http://schemas.microsoft.com/office/drawing/2014/main" id="{303A99A2-813C-0EC0-9598-DDFD98B1ACC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F5FBEAC-BA82-9C7A-5CF6-1B328FC084B5}"/>
              </a:ext>
            </a:extLst>
          </p:cNvPr>
          <p:cNvSpPr>
            <a:spLocks noGrp="1"/>
          </p:cNvSpPr>
          <p:nvPr>
            <p:ph type="sldNum" sz="quarter" idx="12"/>
          </p:nvPr>
        </p:nvSpPr>
        <p:spPr/>
        <p:txBody>
          <a:bodyPr/>
          <a:lstStyle/>
          <a:p>
            <a:fld id="{2E1ECB77-27B9-4722-8265-C860328F122C}" type="slidenum">
              <a:rPr lang="zh-CN" altLang="en-US" smtClean="0"/>
              <a:t>‹#›</a:t>
            </a:fld>
            <a:endParaRPr lang="zh-CN" altLang="en-US"/>
          </a:p>
        </p:txBody>
      </p:sp>
    </p:spTree>
    <p:extLst>
      <p:ext uri="{BB962C8B-B14F-4D97-AF65-F5344CB8AC3E}">
        <p14:creationId xmlns:p14="http://schemas.microsoft.com/office/powerpoint/2010/main" val="1438405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631637-25E1-E68D-2C91-03BBB88128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126C5A1-6421-69D8-08CD-7A39A5B2B76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C6114D-67AF-8982-C798-8CBB616054D2}"/>
              </a:ext>
            </a:extLst>
          </p:cNvPr>
          <p:cNvSpPr>
            <a:spLocks noGrp="1"/>
          </p:cNvSpPr>
          <p:nvPr>
            <p:ph type="dt" sz="half" idx="10"/>
          </p:nvPr>
        </p:nvSpPr>
        <p:spPr/>
        <p:txBody>
          <a:bodyPr/>
          <a:lstStyle/>
          <a:p>
            <a:fld id="{DB3F8D44-FC6C-4F3C-AE20-417DDB379FCE}" type="datetimeFigureOut">
              <a:rPr lang="zh-CN" altLang="en-US" smtClean="0"/>
              <a:t>2023/6/15</a:t>
            </a:fld>
            <a:endParaRPr lang="zh-CN" altLang="en-US"/>
          </a:p>
        </p:txBody>
      </p:sp>
      <p:sp>
        <p:nvSpPr>
          <p:cNvPr id="5" name="页脚占位符 4">
            <a:extLst>
              <a:ext uri="{FF2B5EF4-FFF2-40B4-BE49-F238E27FC236}">
                <a16:creationId xmlns:a16="http://schemas.microsoft.com/office/drawing/2014/main" id="{23A40CBC-F7CE-3CFD-0F96-F31AAD8816A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CF060DA-4EDC-B788-5F35-7A4E1D2D403F}"/>
              </a:ext>
            </a:extLst>
          </p:cNvPr>
          <p:cNvSpPr>
            <a:spLocks noGrp="1"/>
          </p:cNvSpPr>
          <p:nvPr>
            <p:ph type="sldNum" sz="quarter" idx="12"/>
          </p:nvPr>
        </p:nvSpPr>
        <p:spPr/>
        <p:txBody>
          <a:bodyPr/>
          <a:lstStyle/>
          <a:p>
            <a:fld id="{2E1ECB77-27B9-4722-8265-C860328F122C}" type="slidenum">
              <a:rPr lang="zh-CN" altLang="en-US" smtClean="0"/>
              <a:t>‹#›</a:t>
            </a:fld>
            <a:endParaRPr lang="zh-CN" altLang="en-US"/>
          </a:p>
        </p:txBody>
      </p:sp>
    </p:spTree>
    <p:extLst>
      <p:ext uri="{BB962C8B-B14F-4D97-AF65-F5344CB8AC3E}">
        <p14:creationId xmlns:p14="http://schemas.microsoft.com/office/powerpoint/2010/main" val="2303757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69C739B-B781-5475-6F88-D664B976425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84794DC-83F5-DEBC-3392-92DA21BC40DE}"/>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6C7D2C-2A99-090B-C665-A812BB6AFEF7}"/>
              </a:ext>
            </a:extLst>
          </p:cNvPr>
          <p:cNvSpPr>
            <a:spLocks noGrp="1"/>
          </p:cNvSpPr>
          <p:nvPr>
            <p:ph type="dt" sz="half" idx="10"/>
          </p:nvPr>
        </p:nvSpPr>
        <p:spPr/>
        <p:txBody>
          <a:bodyPr/>
          <a:lstStyle/>
          <a:p>
            <a:fld id="{DB3F8D44-FC6C-4F3C-AE20-417DDB379FCE}" type="datetimeFigureOut">
              <a:rPr lang="zh-CN" altLang="en-US" smtClean="0"/>
              <a:t>2023/6/15</a:t>
            </a:fld>
            <a:endParaRPr lang="zh-CN" altLang="en-US"/>
          </a:p>
        </p:txBody>
      </p:sp>
      <p:sp>
        <p:nvSpPr>
          <p:cNvPr id="5" name="页脚占位符 4">
            <a:extLst>
              <a:ext uri="{FF2B5EF4-FFF2-40B4-BE49-F238E27FC236}">
                <a16:creationId xmlns:a16="http://schemas.microsoft.com/office/drawing/2014/main" id="{7271704E-7B97-E3A4-9989-46721DB4B29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7A5687B-7140-72AC-E912-2300F34D2368}"/>
              </a:ext>
            </a:extLst>
          </p:cNvPr>
          <p:cNvSpPr>
            <a:spLocks noGrp="1"/>
          </p:cNvSpPr>
          <p:nvPr>
            <p:ph type="sldNum" sz="quarter" idx="12"/>
          </p:nvPr>
        </p:nvSpPr>
        <p:spPr/>
        <p:txBody>
          <a:bodyPr/>
          <a:lstStyle/>
          <a:p>
            <a:fld id="{2E1ECB77-27B9-4722-8265-C860328F122C}" type="slidenum">
              <a:rPr lang="zh-CN" altLang="en-US" smtClean="0"/>
              <a:t>‹#›</a:t>
            </a:fld>
            <a:endParaRPr lang="zh-CN" altLang="en-US"/>
          </a:p>
        </p:txBody>
      </p:sp>
    </p:spTree>
    <p:extLst>
      <p:ext uri="{BB962C8B-B14F-4D97-AF65-F5344CB8AC3E}">
        <p14:creationId xmlns:p14="http://schemas.microsoft.com/office/powerpoint/2010/main" val="2061037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F8BDF00-095B-6346-EFA4-B1BFF75FBA3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2874FDF-E88E-595A-1020-41F33E0EFC60}"/>
              </a:ext>
            </a:extLst>
          </p:cNvPr>
          <p:cNvSpPr>
            <a:spLocks noGrp="1"/>
          </p:cNvSpPr>
          <p:nvPr>
            <p:ph type="dt" sz="half" idx="10"/>
          </p:nvPr>
        </p:nvSpPr>
        <p:spPr/>
        <p:txBody>
          <a:bodyPr/>
          <a:lstStyle/>
          <a:p>
            <a:fld id="{DB3F8D44-FC6C-4F3C-AE20-417DDB379FCE}" type="datetimeFigureOut">
              <a:rPr lang="zh-CN" altLang="en-US" smtClean="0"/>
              <a:t>2023/6/15</a:t>
            </a:fld>
            <a:endParaRPr lang="zh-CN" altLang="en-US"/>
          </a:p>
        </p:txBody>
      </p:sp>
      <p:sp>
        <p:nvSpPr>
          <p:cNvPr id="5" name="页脚占位符 4">
            <a:extLst>
              <a:ext uri="{FF2B5EF4-FFF2-40B4-BE49-F238E27FC236}">
                <a16:creationId xmlns:a16="http://schemas.microsoft.com/office/drawing/2014/main" id="{BFC119BE-3AAB-108B-696E-0C8BD0AFA19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F63F87C-11EB-FC9A-E065-44AF0425EAF3}"/>
              </a:ext>
            </a:extLst>
          </p:cNvPr>
          <p:cNvSpPr>
            <a:spLocks noGrp="1"/>
          </p:cNvSpPr>
          <p:nvPr>
            <p:ph type="sldNum" sz="quarter" idx="12"/>
          </p:nvPr>
        </p:nvSpPr>
        <p:spPr/>
        <p:txBody>
          <a:bodyPr/>
          <a:lstStyle/>
          <a:p>
            <a:fld id="{2E1ECB77-27B9-4722-8265-C860328F122C}" type="slidenum">
              <a:rPr lang="zh-CN" altLang="en-US" smtClean="0"/>
              <a:t>‹#›</a:t>
            </a:fld>
            <a:endParaRPr lang="zh-CN" altLang="en-US"/>
          </a:p>
        </p:txBody>
      </p:sp>
      <p:pic>
        <p:nvPicPr>
          <p:cNvPr id="8" name="图片 7">
            <a:extLst>
              <a:ext uri="{FF2B5EF4-FFF2-40B4-BE49-F238E27FC236}">
                <a16:creationId xmlns:a16="http://schemas.microsoft.com/office/drawing/2014/main" id="{63DCC23A-8394-685D-0120-E0F46A7505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152395" cy="1152395"/>
          </a:xfrm>
          <a:prstGeom prst="rect">
            <a:avLst/>
          </a:prstGeom>
        </p:spPr>
      </p:pic>
      <p:cxnSp>
        <p:nvCxnSpPr>
          <p:cNvPr id="10" name="直接连接符 9">
            <a:extLst>
              <a:ext uri="{FF2B5EF4-FFF2-40B4-BE49-F238E27FC236}">
                <a16:creationId xmlns:a16="http://schemas.microsoft.com/office/drawing/2014/main" id="{EC871D8C-445C-AF79-3BBC-7C412F5F0E16}"/>
              </a:ext>
            </a:extLst>
          </p:cNvPr>
          <p:cNvCxnSpPr>
            <a:cxnSpLocks/>
          </p:cNvCxnSpPr>
          <p:nvPr userDrawn="1"/>
        </p:nvCxnSpPr>
        <p:spPr>
          <a:xfrm>
            <a:off x="838200" y="1152395"/>
            <a:ext cx="11353800" cy="0"/>
          </a:xfrm>
          <a:prstGeom prst="line">
            <a:avLst/>
          </a:prstGeom>
        </p:spPr>
        <p:style>
          <a:lnRef idx="3">
            <a:schemeClr val="accent6"/>
          </a:lnRef>
          <a:fillRef idx="0">
            <a:schemeClr val="accent6"/>
          </a:fillRef>
          <a:effectRef idx="2">
            <a:schemeClr val="accent6"/>
          </a:effectRef>
          <a:fontRef idx="minor">
            <a:schemeClr val="tx1"/>
          </a:fontRef>
        </p:style>
      </p:cxnSp>
      <p:sp>
        <p:nvSpPr>
          <p:cNvPr id="11" name="标题 1">
            <a:extLst>
              <a:ext uri="{FF2B5EF4-FFF2-40B4-BE49-F238E27FC236}">
                <a16:creationId xmlns:a16="http://schemas.microsoft.com/office/drawing/2014/main" id="{7877AFDC-A292-EB96-5B12-9270F8F5857A}"/>
              </a:ext>
            </a:extLst>
          </p:cNvPr>
          <p:cNvSpPr>
            <a:spLocks noGrp="1"/>
          </p:cNvSpPr>
          <p:nvPr>
            <p:ph type="title"/>
          </p:nvPr>
        </p:nvSpPr>
        <p:spPr>
          <a:xfrm>
            <a:off x="1026091" y="275432"/>
            <a:ext cx="10515600" cy="787270"/>
          </a:xfrm>
        </p:spPr>
        <p:txBody>
          <a:bodyPr/>
          <a:lstStyle/>
          <a:p>
            <a:r>
              <a:rPr lang="zh-CN" altLang="en-US"/>
              <a:t>单击此处编辑母版标题样式</a:t>
            </a:r>
          </a:p>
        </p:txBody>
      </p:sp>
    </p:spTree>
    <p:extLst>
      <p:ext uri="{BB962C8B-B14F-4D97-AF65-F5344CB8AC3E}">
        <p14:creationId xmlns:p14="http://schemas.microsoft.com/office/powerpoint/2010/main" val="282007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BB32F6-5B14-4F79-B380-17466AE6C87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6D7F4DB-A5CF-B936-8D4A-D5498513E8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FF90DE9-0613-18D4-254E-3095609F2F69}"/>
              </a:ext>
            </a:extLst>
          </p:cNvPr>
          <p:cNvSpPr>
            <a:spLocks noGrp="1"/>
          </p:cNvSpPr>
          <p:nvPr>
            <p:ph type="dt" sz="half" idx="10"/>
          </p:nvPr>
        </p:nvSpPr>
        <p:spPr/>
        <p:txBody>
          <a:bodyPr/>
          <a:lstStyle/>
          <a:p>
            <a:fld id="{DB3F8D44-FC6C-4F3C-AE20-417DDB379FCE}" type="datetimeFigureOut">
              <a:rPr lang="zh-CN" altLang="en-US" smtClean="0"/>
              <a:t>2023/6/15</a:t>
            </a:fld>
            <a:endParaRPr lang="zh-CN" altLang="en-US"/>
          </a:p>
        </p:txBody>
      </p:sp>
      <p:sp>
        <p:nvSpPr>
          <p:cNvPr id="5" name="页脚占位符 4">
            <a:extLst>
              <a:ext uri="{FF2B5EF4-FFF2-40B4-BE49-F238E27FC236}">
                <a16:creationId xmlns:a16="http://schemas.microsoft.com/office/drawing/2014/main" id="{6DAD9B97-2200-661F-5152-000563649A1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13076B-A446-B0BF-3765-3E604892BA9E}"/>
              </a:ext>
            </a:extLst>
          </p:cNvPr>
          <p:cNvSpPr>
            <a:spLocks noGrp="1"/>
          </p:cNvSpPr>
          <p:nvPr>
            <p:ph type="sldNum" sz="quarter" idx="12"/>
          </p:nvPr>
        </p:nvSpPr>
        <p:spPr/>
        <p:txBody>
          <a:bodyPr/>
          <a:lstStyle/>
          <a:p>
            <a:fld id="{2E1ECB77-27B9-4722-8265-C860328F122C}" type="slidenum">
              <a:rPr lang="zh-CN" altLang="en-US" smtClean="0"/>
              <a:t>‹#›</a:t>
            </a:fld>
            <a:endParaRPr lang="zh-CN" altLang="en-US"/>
          </a:p>
        </p:txBody>
      </p:sp>
    </p:spTree>
    <p:extLst>
      <p:ext uri="{BB962C8B-B14F-4D97-AF65-F5344CB8AC3E}">
        <p14:creationId xmlns:p14="http://schemas.microsoft.com/office/powerpoint/2010/main" val="12857667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E2E4B1-7822-D7A3-2001-33EF0ADFB9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537A91-1FC4-EF31-A403-A1367467C16E}"/>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734A53C-4786-DF53-271A-D39F891ADD6A}"/>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951095-7342-7643-1C93-9BACE2CFC899}"/>
              </a:ext>
            </a:extLst>
          </p:cNvPr>
          <p:cNvSpPr>
            <a:spLocks noGrp="1"/>
          </p:cNvSpPr>
          <p:nvPr>
            <p:ph type="dt" sz="half" idx="10"/>
          </p:nvPr>
        </p:nvSpPr>
        <p:spPr/>
        <p:txBody>
          <a:bodyPr/>
          <a:lstStyle/>
          <a:p>
            <a:fld id="{DB3F8D44-FC6C-4F3C-AE20-417DDB379FCE}" type="datetimeFigureOut">
              <a:rPr lang="zh-CN" altLang="en-US" smtClean="0"/>
              <a:t>2023/6/15</a:t>
            </a:fld>
            <a:endParaRPr lang="zh-CN" altLang="en-US"/>
          </a:p>
        </p:txBody>
      </p:sp>
      <p:sp>
        <p:nvSpPr>
          <p:cNvPr id="6" name="页脚占位符 5">
            <a:extLst>
              <a:ext uri="{FF2B5EF4-FFF2-40B4-BE49-F238E27FC236}">
                <a16:creationId xmlns:a16="http://schemas.microsoft.com/office/drawing/2014/main" id="{023F2FB5-5C2A-712C-3ED2-97C560F7F7F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B451874-858D-CB97-7BC6-9B5DE7D55B06}"/>
              </a:ext>
            </a:extLst>
          </p:cNvPr>
          <p:cNvSpPr>
            <a:spLocks noGrp="1"/>
          </p:cNvSpPr>
          <p:nvPr>
            <p:ph type="sldNum" sz="quarter" idx="12"/>
          </p:nvPr>
        </p:nvSpPr>
        <p:spPr/>
        <p:txBody>
          <a:bodyPr/>
          <a:lstStyle/>
          <a:p>
            <a:fld id="{2E1ECB77-27B9-4722-8265-C860328F122C}" type="slidenum">
              <a:rPr lang="zh-CN" altLang="en-US" smtClean="0"/>
              <a:t>‹#›</a:t>
            </a:fld>
            <a:endParaRPr lang="zh-CN" altLang="en-US"/>
          </a:p>
        </p:txBody>
      </p:sp>
    </p:spTree>
    <p:extLst>
      <p:ext uri="{BB962C8B-B14F-4D97-AF65-F5344CB8AC3E}">
        <p14:creationId xmlns:p14="http://schemas.microsoft.com/office/powerpoint/2010/main" val="3290110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E6B5F-8333-ADD0-045F-C93BF1FE53C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8A0C992-5EC4-B0CB-2A62-9C8ED3880A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D5D6D56-3540-A405-2651-C369D2978E5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31526CD-9F51-939B-0053-0B6225724E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612BDF6-329A-3714-3278-52FE93698356}"/>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C9BD8-572E-8499-1637-CA4AE4DB2AC5}"/>
              </a:ext>
            </a:extLst>
          </p:cNvPr>
          <p:cNvSpPr>
            <a:spLocks noGrp="1"/>
          </p:cNvSpPr>
          <p:nvPr>
            <p:ph type="dt" sz="half" idx="10"/>
          </p:nvPr>
        </p:nvSpPr>
        <p:spPr/>
        <p:txBody>
          <a:bodyPr/>
          <a:lstStyle/>
          <a:p>
            <a:fld id="{DB3F8D44-FC6C-4F3C-AE20-417DDB379FCE}" type="datetimeFigureOut">
              <a:rPr lang="zh-CN" altLang="en-US" smtClean="0"/>
              <a:t>2023/6/15</a:t>
            </a:fld>
            <a:endParaRPr lang="zh-CN" altLang="en-US"/>
          </a:p>
        </p:txBody>
      </p:sp>
      <p:sp>
        <p:nvSpPr>
          <p:cNvPr id="8" name="页脚占位符 7">
            <a:extLst>
              <a:ext uri="{FF2B5EF4-FFF2-40B4-BE49-F238E27FC236}">
                <a16:creationId xmlns:a16="http://schemas.microsoft.com/office/drawing/2014/main" id="{EDF5DC53-3EDB-F521-140F-1059947A505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4D63D93-D426-8C9E-0D89-D73B76DD78CE}"/>
              </a:ext>
            </a:extLst>
          </p:cNvPr>
          <p:cNvSpPr>
            <a:spLocks noGrp="1"/>
          </p:cNvSpPr>
          <p:nvPr>
            <p:ph type="sldNum" sz="quarter" idx="12"/>
          </p:nvPr>
        </p:nvSpPr>
        <p:spPr/>
        <p:txBody>
          <a:bodyPr/>
          <a:lstStyle/>
          <a:p>
            <a:fld id="{2E1ECB77-27B9-4722-8265-C860328F122C}" type="slidenum">
              <a:rPr lang="zh-CN" altLang="en-US" smtClean="0"/>
              <a:t>‹#›</a:t>
            </a:fld>
            <a:endParaRPr lang="zh-CN" altLang="en-US"/>
          </a:p>
        </p:txBody>
      </p:sp>
    </p:spTree>
    <p:extLst>
      <p:ext uri="{BB962C8B-B14F-4D97-AF65-F5344CB8AC3E}">
        <p14:creationId xmlns:p14="http://schemas.microsoft.com/office/powerpoint/2010/main" val="423125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616B9D-5B0B-B6E7-F13A-C1011C924E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9193595-A222-73A2-7826-9EC1EACD0495}"/>
              </a:ext>
            </a:extLst>
          </p:cNvPr>
          <p:cNvSpPr>
            <a:spLocks noGrp="1"/>
          </p:cNvSpPr>
          <p:nvPr>
            <p:ph type="dt" sz="half" idx="10"/>
          </p:nvPr>
        </p:nvSpPr>
        <p:spPr/>
        <p:txBody>
          <a:bodyPr/>
          <a:lstStyle/>
          <a:p>
            <a:fld id="{DB3F8D44-FC6C-4F3C-AE20-417DDB379FCE}" type="datetimeFigureOut">
              <a:rPr lang="zh-CN" altLang="en-US" smtClean="0"/>
              <a:t>2023/6/15</a:t>
            </a:fld>
            <a:endParaRPr lang="zh-CN" altLang="en-US"/>
          </a:p>
        </p:txBody>
      </p:sp>
      <p:sp>
        <p:nvSpPr>
          <p:cNvPr id="4" name="页脚占位符 3">
            <a:extLst>
              <a:ext uri="{FF2B5EF4-FFF2-40B4-BE49-F238E27FC236}">
                <a16:creationId xmlns:a16="http://schemas.microsoft.com/office/drawing/2014/main" id="{FE507434-7F35-EAF1-2DA2-80D4D61695D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683936F-AD95-4213-D0EB-7B5092D062C4}"/>
              </a:ext>
            </a:extLst>
          </p:cNvPr>
          <p:cNvSpPr>
            <a:spLocks noGrp="1"/>
          </p:cNvSpPr>
          <p:nvPr>
            <p:ph type="sldNum" sz="quarter" idx="12"/>
          </p:nvPr>
        </p:nvSpPr>
        <p:spPr/>
        <p:txBody>
          <a:bodyPr/>
          <a:lstStyle/>
          <a:p>
            <a:fld id="{2E1ECB77-27B9-4722-8265-C860328F122C}" type="slidenum">
              <a:rPr lang="zh-CN" altLang="en-US" smtClean="0"/>
              <a:t>‹#›</a:t>
            </a:fld>
            <a:endParaRPr lang="zh-CN" altLang="en-US"/>
          </a:p>
        </p:txBody>
      </p:sp>
    </p:spTree>
    <p:extLst>
      <p:ext uri="{BB962C8B-B14F-4D97-AF65-F5344CB8AC3E}">
        <p14:creationId xmlns:p14="http://schemas.microsoft.com/office/powerpoint/2010/main" val="1958659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8EA2674-D250-C066-5592-319444754DE5}"/>
              </a:ext>
            </a:extLst>
          </p:cNvPr>
          <p:cNvSpPr>
            <a:spLocks noGrp="1"/>
          </p:cNvSpPr>
          <p:nvPr>
            <p:ph type="dt" sz="half" idx="10"/>
          </p:nvPr>
        </p:nvSpPr>
        <p:spPr/>
        <p:txBody>
          <a:bodyPr/>
          <a:lstStyle/>
          <a:p>
            <a:fld id="{DB3F8D44-FC6C-4F3C-AE20-417DDB379FCE}" type="datetimeFigureOut">
              <a:rPr lang="zh-CN" altLang="en-US" smtClean="0"/>
              <a:t>2023/6/15</a:t>
            </a:fld>
            <a:endParaRPr lang="zh-CN" altLang="en-US"/>
          </a:p>
        </p:txBody>
      </p:sp>
      <p:sp>
        <p:nvSpPr>
          <p:cNvPr id="3" name="页脚占位符 2">
            <a:extLst>
              <a:ext uri="{FF2B5EF4-FFF2-40B4-BE49-F238E27FC236}">
                <a16:creationId xmlns:a16="http://schemas.microsoft.com/office/drawing/2014/main" id="{66D42EEC-1F20-E668-C05B-F0B59702688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5F03964-9C7C-1739-EB3E-E85846C73D22}"/>
              </a:ext>
            </a:extLst>
          </p:cNvPr>
          <p:cNvSpPr>
            <a:spLocks noGrp="1"/>
          </p:cNvSpPr>
          <p:nvPr>
            <p:ph type="sldNum" sz="quarter" idx="12"/>
          </p:nvPr>
        </p:nvSpPr>
        <p:spPr/>
        <p:txBody>
          <a:bodyPr/>
          <a:lstStyle/>
          <a:p>
            <a:fld id="{2E1ECB77-27B9-4722-8265-C860328F122C}" type="slidenum">
              <a:rPr lang="zh-CN" altLang="en-US" smtClean="0"/>
              <a:t>‹#›</a:t>
            </a:fld>
            <a:endParaRPr lang="zh-CN" altLang="en-US"/>
          </a:p>
        </p:txBody>
      </p:sp>
    </p:spTree>
    <p:extLst>
      <p:ext uri="{BB962C8B-B14F-4D97-AF65-F5344CB8AC3E}">
        <p14:creationId xmlns:p14="http://schemas.microsoft.com/office/powerpoint/2010/main" val="60283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A8A25-9D1C-7651-9B9C-8D8341FA22E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B68A7F-6F0C-58FC-42F8-253937100E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E1D3E5-E0D6-C119-239C-1A64D56A88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41164E0-8922-023A-4B5F-2B8AFE4D4372}"/>
              </a:ext>
            </a:extLst>
          </p:cNvPr>
          <p:cNvSpPr>
            <a:spLocks noGrp="1"/>
          </p:cNvSpPr>
          <p:nvPr>
            <p:ph type="dt" sz="half" idx="10"/>
          </p:nvPr>
        </p:nvSpPr>
        <p:spPr/>
        <p:txBody>
          <a:bodyPr/>
          <a:lstStyle/>
          <a:p>
            <a:fld id="{DB3F8D44-FC6C-4F3C-AE20-417DDB379FCE}" type="datetimeFigureOut">
              <a:rPr lang="zh-CN" altLang="en-US" smtClean="0"/>
              <a:t>2023/6/15</a:t>
            </a:fld>
            <a:endParaRPr lang="zh-CN" altLang="en-US"/>
          </a:p>
        </p:txBody>
      </p:sp>
      <p:sp>
        <p:nvSpPr>
          <p:cNvPr id="6" name="页脚占位符 5">
            <a:extLst>
              <a:ext uri="{FF2B5EF4-FFF2-40B4-BE49-F238E27FC236}">
                <a16:creationId xmlns:a16="http://schemas.microsoft.com/office/drawing/2014/main" id="{BB6180E1-51E9-D034-2448-F40328CBBD3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60FBED1-558F-A346-F25F-1C760ECBE0EA}"/>
              </a:ext>
            </a:extLst>
          </p:cNvPr>
          <p:cNvSpPr>
            <a:spLocks noGrp="1"/>
          </p:cNvSpPr>
          <p:nvPr>
            <p:ph type="sldNum" sz="quarter" idx="12"/>
          </p:nvPr>
        </p:nvSpPr>
        <p:spPr/>
        <p:txBody>
          <a:bodyPr/>
          <a:lstStyle/>
          <a:p>
            <a:fld id="{2E1ECB77-27B9-4722-8265-C860328F122C}" type="slidenum">
              <a:rPr lang="zh-CN" altLang="en-US" smtClean="0"/>
              <a:t>‹#›</a:t>
            </a:fld>
            <a:endParaRPr lang="zh-CN" altLang="en-US"/>
          </a:p>
        </p:txBody>
      </p:sp>
    </p:spTree>
    <p:extLst>
      <p:ext uri="{BB962C8B-B14F-4D97-AF65-F5344CB8AC3E}">
        <p14:creationId xmlns:p14="http://schemas.microsoft.com/office/powerpoint/2010/main" val="24666107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F8A7DF-DFDC-1802-76BA-D09AB6975A0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BE56278-9856-96AC-8BCD-2DAA0D8D4C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CE1BC53-5E8F-3A2B-AA16-BA6FBFD5DA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02C2DB8-49F3-CF41-27D2-46E70A9D76DA}"/>
              </a:ext>
            </a:extLst>
          </p:cNvPr>
          <p:cNvSpPr>
            <a:spLocks noGrp="1"/>
          </p:cNvSpPr>
          <p:nvPr>
            <p:ph type="dt" sz="half" idx="10"/>
          </p:nvPr>
        </p:nvSpPr>
        <p:spPr/>
        <p:txBody>
          <a:bodyPr/>
          <a:lstStyle/>
          <a:p>
            <a:fld id="{DB3F8D44-FC6C-4F3C-AE20-417DDB379FCE}" type="datetimeFigureOut">
              <a:rPr lang="zh-CN" altLang="en-US" smtClean="0"/>
              <a:t>2023/6/15</a:t>
            </a:fld>
            <a:endParaRPr lang="zh-CN" altLang="en-US"/>
          </a:p>
        </p:txBody>
      </p:sp>
      <p:sp>
        <p:nvSpPr>
          <p:cNvPr id="6" name="页脚占位符 5">
            <a:extLst>
              <a:ext uri="{FF2B5EF4-FFF2-40B4-BE49-F238E27FC236}">
                <a16:creationId xmlns:a16="http://schemas.microsoft.com/office/drawing/2014/main" id="{4D34D6CA-C651-C6CD-FAFC-5368CAB5938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C65F9B0-3421-35A6-57C2-ACBD27B8F6A8}"/>
              </a:ext>
            </a:extLst>
          </p:cNvPr>
          <p:cNvSpPr>
            <a:spLocks noGrp="1"/>
          </p:cNvSpPr>
          <p:nvPr>
            <p:ph type="sldNum" sz="quarter" idx="12"/>
          </p:nvPr>
        </p:nvSpPr>
        <p:spPr/>
        <p:txBody>
          <a:bodyPr/>
          <a:lstStyle/>
          <a:p>
            <a:fld id="{2E1ECB77-27B9-4722-8265-C860328F122C}" type="slidenum">
              <a:rPr lang="zh-CN" altLang="en-US" smtClean="0"/>
              <a:t>‹#›</a:t>
            </a:fld>
            <a:endParaRPr lang="zh-CN" altLang="en-US"/>
          </a:p>
        </p:txBody>
      </p:sp>
    </p:spTree>
    <p:extLst>
      <p:ext uri="{BB962C8B-B14F-4D97-AF65-F5344CB8AC3E}">
        <p14:creationId xmlns:p14="http://schemas.microsoft.com/office/powerpoint/2010/main" val="37970092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EAF3288-A4FE-CEF1-27B0-3E2A44D126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Click here to edit the master header style</a:t>
            </a:r>
          </a:p>
        </p:txBody>
      </p:sp>
      <p:sp>
        <p:nvSpPr>
          <p:cNvPr id="3" name="文本占位符 2">
            <a:extLst>
              <a:ext uri="{FF2B5EF4-FFF2-40B4-BE49-F238E27FC236}">
                <a16:creationId xmlns:a16="http://schemas.microsoft.com/office/drawing/2014/main" id="{08B94C9A-B11E-F5F2-79F0-3C89F9FEA6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Click here to edit the master text style</a:t>
            </a:r>
          </a:p>
          <a:p>
            <a:pPr lvl="1"/>
            <a:r>
              <a:rPr lang="zh-CN" altLang="en-US"/>
              <a:t>Grade 2</a:t>
            </a:r>
          </a:p>
          <a:p>
            <a:pPr lvl="2"/>
            <a:r>
              <a:rPr lang="zh-CN" altLang="en-US"/>
              <a:t>Grade 3</a:t>
            </a:r>
          </a:p>
          <a:p>
            <a:pPr lvl="3"/>
            <a:r>
              <a:rPr lang="zh-CN" altLang="en-US"/>
              <a:t>Level 4</a:t>
            </a:r>
          </a:p>
          <a:p>
            <a:pPr lvl="4"/>
            <a:r>
              <a:rPr lang="zh-CN" altLang="en-US"/>
              <a:t>Grade 5</a:t>
            </a:r>
          </a:p>
        </p:txBody>
      </p:sp>
      <p:sp>
        <p:nvSpPr>
          <p:cNvPr id="4" name="日期占位符 3">
            <a:extLst>
              <a:ext uri="{FF2B5EF4-FFF2-40B4-BE49-F238E27FC236}">
                <a16:creationId xmlns:a16="http://schemas.microsoft.com/office/drawing/2014/main" id="{2A860030-A9AE-B8C1-7D9B-4931FD066F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3F8D44-FC6C-4F3C-AE20-417DDB379FCE}" type="datetimeFigureOut">
              <a:rPr lang="zh-CN" altLang="en-US" smtClean="0"/>
              <a:t>2023/6/15</a:t>
            </a:fld>
            <a:endParaRPr lang="zh-CN" altLang="en-US"/>
          </a:p>
        </p:txBody>
      </p:sp>
      <p:sp>
        <p:nvSpPr>
          <p:cNvPr id="5" name="页脚占位符 4">
            <a:extLst>
              <a:ext uri="{FF2B5EF4-FFF2-40B4-BE49-F238E27FC236}">
                <a16:creationId xmlns:a16="http://schemas.microsoft.com/office/drawing/2014/main" id="{6B2EA027-DA94-D0CE-631B-EDD026D72A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1A5F3FE-9D91-48BC-3E93-85C47A9868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1ECB77-27B9-4722-8265-C860328F122C}" type="slidenum">
              <a:rPr lang="zh-CN" altLang="en-US" smtClean="0"/>
              <a:t>‹#›</a:t>
            </a:fld>
            <a:endParaRPr lang="zh-CN" altLang="en-US"/>
          </a:p>
        </p:txBody>
      </p:sp>
    </p:spTree>
    <p:extLst>
      <p:ext uri="{BB962C8B-B14F-4D97-AF65-F5344CB8AC3E}">
        <p14:creationId xmlns:p14="http://schemas.microsoft.com/office/powerpoint/2010/main" val="16533988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satijalab.org/howmanycell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jserizay.com/scRNAseq-workshop/" TargetMode="External"/><Relationship Id="rId2" Type="http://schemas.openxmlformats.org/officeDocument/2006/relationships/hyperlink" Target="https://bioconductor.github.io/BiocWorkshops/index.html" TargetMode="External"/><Relationship Id="rId1" Type="http://schemas.openxmlformats.org/officeDocument/2006/relationships/slideLayout" Target="../slideLayouts/slideLayout2.xml"/><Relationship Id="rId5" Type="http://schemas.openxmlformats.org/officeDocument/2006/relationships/hyperlink" Target="http://bioconductor.org/books/3.15/OSCA.advanced/doublet-detection.html" TargetMode="External"/><Relationship Id="rId4" Type="http://schemas.openxmlformats.org/officeDocument/2006/relationships/hyperlink" Target="https://ryanstutorials.net/linuxtutoria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ngdc.cncb.ac.cn/methbank/sc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F42D9-F35B-CF72-0FEF-471A2E676F76}"/>
              </a:ext>
            </a:extLst>
          </p:cNvPr>
          <p:cNvSpPr>
            <a:spLocks noGrp="1"/>
          </p:cNvSpPr>
          <p:nvPr>
            <p:ph type="ctrTitle"/>
          </p:nvPr>
        </p:nvSpPr>
        <p:spPr/>
        <p:txBody>
          <a:bodyPr>
            <a:normAutofit/>
          </a:bodyPr>
          <a:lstStyle/>
          <a:p>
            <a:r>
              <a:rPr lang="zh-CN" altLang="en-US" sz="4000" dirty="0"/>
              <a:t>Introduction to Single Cell Sequencing Technology</a:t>
            </a:r>
          </a:p>
        </p:txBody>
      </p:sp>
      <p:sp>
        <p:nvSpPr>
          <p:cNvPr id="3" name="副标题 2">
            <a:extLst>
              <a:ext uri="{FF2B5EF4-FFF2-40B4-BE49-F238E27FC236}">
                <a16:creationId xmlns:a16="http://schemas.microsoft.com/office/drawing/2014/main" id="{01323149-5724-EDB2-9A8B-B96A5C769BCF}"/>
              </a:ext>
            </a:extLst>
          </p:cNvPr>
          <p:cNvSpPr>
            <a:spLocks noGrp="1"/>
          </p:cNvSpPr>
          <p:nvPr>
            <p:ph type="subTitle" idx="1"/>
          </p:nvPr>
        </p:nvSpPr>
        <p:spPr/>
        <p:txBody>
          <a:bodyPr/>
          <a:lstStyle/>
          <a:p>
            <a:r>
              <a:rPr lang="zh-CN" altLang="en-US" dirty="0"/>
              <a:t>Theory</a:t>
            </a:r>
          </a:p>
        </p:txBody>
      </p:sp>
    </p:spTree>
    <p:extLst>
      <p:ext uri="{BB962C8B-B14F-4D97-AF65-F5344CB8AC3E}">
        <p14:creationId xmlns:p14="http://schemas.microsoft.com/office/powerpoint/2010/main" val="875808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3185A4-8F24-B35C-C02B-79A7E7692715}"/>
              </a:ext>
            </a:extLst>
          </p:cNvPr>
          <p:cNvSpPr>
            <a:spLocks noGrp="1"/>
          </p:cNvSpPr>
          <p:nvPr>
            <p:ph type="title"/>
          </p:nvPr>
        </p:nvSpPr>
        <p:spPr>
          <a:xfrm>
            <a:off x="838200" y="365125"/>
            <a:ext cx="10515600" cy="767639"/>
          </a:xfrm>
        </p:spPr>
        <p:txBody>
          <a:bodyPr>
            <a:noAutofit/>
          </a:bodyPr>
          <a:lstStyle/>
          <a:p>
            <a:r>
              <a:rPr lang="en-US" altLang="zh-CN" sz="3600" dirty="0"/>
              <a:t>2. T</a:t>
            </a:r>
            <a:r>
              <a:rPr lang="zh-CN" altLang="en-US" sz="3600" dirty="0"/>
              <a:t>he development history of </a:t>
            </a:r>
            <a:r>
              <a:rPr lang="en-US" altLang="zh-CN" sz="3600" dirty="0"/>
              <a:t>scRNA-seq </a:t>
            </a:r>
            <a:r>
              <a:rPr lang="zh-CN" altLang="en-US" sz="3600" dirty="0"/>
              <a:t>technology</a:t>
            </a:r>
          </a:p>
        </p:txBody>
      </p:sp>
      <p:sp>
        <p:nvSpPr>
          <p:cNvPr id="3" name="内容占位符 2">
            <a:extLst>
              <a:ext uri="{FF2B5EF4-FFF2-40B4-BE49-F238E27FC236}">
                <a16:creationId xmlns:a16="http://schemas.microsoft.com/office/drawing/2014/main" id="{2DDA46F1-9466-76D9-35F4-D495C66147CD}"/>
              </a:ext>
            </a:extLst>
          </p:cNvPr>
          <p:cNvSpPr>
            <a:spLocks noGrp="1"/>
          </p:cNvSpPr>
          <p:nvPr>
            <p:ph idx="1"/>
          </p:nvPr>
        </p:nvSpPr>
        <p:spPr>
          <a:xfrm>
            <a:off x="838200" y="1259337"/>
            <a:ext cx="10515600" cy="1660844"/>
          </a:xfrm>
        </p:spPr>
        <p:txBody>
          <a:bodyPr>
            <a:normAutofit fontScale="70000" lnSpcReduction="20000"/>
          </a:bodyPr>
          <a:lstStyle/>
          <a:p>
            <a:pPr>
              <a:lnSpc>
                <a:spcPct val="140000"/>
              </a:lnSpc>
              <a:buFont typeface="Wingdings" panose="05000000000000000000" pitchFamily="2" charset="2"/>
              <a:buChar char="p"/>
            </a:pPr>
            <a:r>
              <a:rPr lang="en-US" altLang="zh-CN" dirty="0"/>
              <a:t>The scRNA-seq </a:t>
            </a:r>
            <a:r>
              <a:rPr lang="zh-CN" altLang="en-US" dirty="0"/>
              <a:t>datasets range from a few hundred cells per study to millions of cells, and are increasing every year. There are several different </a:t>
            </a:r>
            <a:r>
              <a:rPr lang="en-US" altLang="zh-CN" dirty="0"/>
              <a:t>protocols </a:t>
            </a:r>
            <a:r>
              <a:rPr lang="zh-CN" altLang="en-US" dirty="0"/>
              <a:t>available, both commercially available and publicly freely available, each with its own advantages and disadvantages (described in detail later).</a:t>
            </a:r>
          </a:p>
        </p:txBody>
      </p:sp>
      <p:pic>
        <p:nvPicPr>
          <p:cNvPr id="4" name="Content Placeholder 1">
            <a:extLst>
              <a:ext uri="{FF2B5EF4-FFF2-40B4-BE49-F238E27FC236}">
                <a16:creationId xmlns:a16="http://schemas.microsoft.com/office/drawing/2014/main" id="{04BAC2DE-C094-0F35-A6D2-FF9980EFB889}"/>
              </a:ext>
            </a:extLst>
          </p:cNvPr>
          <p:cNvPicPr>
            <a:picLocks noChangeAspect="1"/>
          </p:cNvPicPr>
          <p:nvPr/>
        </p:nvPicPr>
        <p:blipFill>
          <a:blip r:embed="rId3"/>
          <a:stretch>
            <a:fillRect/>
          </a:stretch>
        </p:blipFill>
        <p:spPr>
          <a:xfrm>
            <a:off x="2625475" y="2774540"/>
            <a:ext cx="7147598" cy="3518219"/>
          </a:xfrm>
          <a:prstGeom prst="rect">
            <a:avLst/>
          </a:prstGeom>
        </p:spPr>
      </p:pic>
      <p:sp>
        <p:nvSpPr>
          <p:cNvPr id="6" name="文本框 5">
            <a:extLst>
              <a:ext uri="{FF2B5EF4-FFF2-40B4-BE49-F238E27FC236}">
                <a16:creationId xmlns:a16="http://schemas.microsoft.com/office/drawing/2014/main" id="{E846CFB6-7178-052E-A38F-D046D02DF530}"/>
              </a:ext>
            </a:extLst>
          </p:cNvPr>
          <p:cNvSpPr txBox="1"/>
          <p:nvPr/>
        </p:nvSpPr>
        <p:spPr>
          <a:xfrm>
            <a:off x="2625474" y="6211669"/>
            <a:ext cx="7042093" cy="430887"/>
          </a:xfrm>
          <a:prstGeom prst="rect">
            <a:avLst/>
          </a:prstGeom>
          <a:noFill/>
        </p:spPr>
        <p:txBody>
          <a:bodyPr wrap="square">
            <a:spAutoFit/>
          </a:bodyPr>
          <a:lstStyle/>
          <a:p>
            <a:r>
              <a:rPr lang="zh-CN" altLang="en-US" sz="1100" i="1" dirty="0"/>
              <a:t>Moore's Law of single-cell transcriptomics, showing that the amount of data from experiments has increased from a few dozen cells to millions of cells in just over a decade</a:t>
            </a:r>
          </a:p>
        </p:txBody>
      </p:sp>
    </p:spTree>
    <p:extLst>
      <p:ext uri="{BB962C8B-B14F-4D97-AF65-F5344CB8AC3E}">
        <p14:creationId xmlns:p14="http://schemas.microsoft.com/office/powerpoint/2010/main" val="847986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E848EAA-F60E-A823-60CA-49136DADE33D}"/>
              </a:ext>
            </a:extLst>
          </p:cNvPr>
          <p:cNvSpPr>
            <a:spLocks noGrp="1"/>
          </p:cNvSpPr>
          <p:nvPr>
            <p:ph idx="1"/>
          </p:nvPr>
        </p:nvSpPr>
        <p:spPr>
          <a:xfrm>
            <a:off x="865496" y="1475829"/>
            <a:ext cx="3924869" cy="3295274"/>
          </a:xfrm>
        </p:spPr>
        <p:txBody>
          <a:bodyPr>
            <a:normAutofit/>
          </a:bodyPr>
          <a:lstStyle/>
          <a:p>
            <a:pPr>
              <a:lnSpc>
                <a:spcPct val="140000"/>
              </a:lnSpc>
              <a:buFont typeface="Wingdings" panose="05000000000000000000" pitchFamily="2" charset="2"/>
              <a:buChar char="p"/>
            </a:pPr>
            <a:r>
              <a:rPr lang="en-US" altLang="zh-CN" sz="1600" dirty="0"/>
              <a:t>scRNA-seq </a:t>
            </a:r>
            <a:r>
              <a:rPr lang="zh-CN" altLang="en-US" sz="1600" dirty="0"/>
              <a:t>usually consists of the following steps</a:t>
            </a:r>
            <a:endParaRPr lang="en-US" altLang="zh-CN" sz="1600" dirty="0"/>
          </a:p>
          <a:p>
            <a:pPr lvl="1">
              <a:lnSpc>
                <a:spcPct val="140000"/>
              </a:lnSpc>
              <a:buFont typeface="Wingdings" panose="05000000000000000000" pitchFamily="2" charset="2"/>
              <a:buChar char="ü"/>
            </a:pPr>
            <a:r>
              <a:rPr lang="zh-CN" altLang="en-US" sz="1400" dirty="0"/>
              <a:t>Acquisition of single cells</a:t>
            </a:r>
            <a:endParaRPr lang="en-US" altLang="zh-CN" sz="1400" dirty="0"/>
          </a:p>
          <a:p>
            <a:pPr lvl="1">
              <a:lnSpc>
                <a:spcPct val="140000"/>
              </a:lnSpc>
              <a:buFont typeface="Wingdings" panose="05000000000000000000" pitchFamily="2" charset="2"/>
              <a:buChar char="ü"/>
            </a:pPr>
            <a:r>
              <a:rPr lang="zh-CN" altLang="en-US" sz="1400" dirty="0"/>
              <a:t>Library </a:t>
            </a:r>
            <a:r>
              <a:rPr lang="en-US" altLang="zh-CN" sz="1400" dirty="0"/>
              <a:t>preparation and </a:t>
            </a:r>
            <a:r>
              <a:rPr lang="zh-CN" altLang="en-US" sz="1400" dirty="0"/>
              <a:t>Sequencing</a:t>
            </a:r>
            <a:endParaRPr lang="en-US" altLang="zh-CN" sz="1400" dirty="0"/>
          </a:p>
          <a:p>
            <a:pPr lvl="1">
              <a:lnSpc>
                <a:spcPct val="140000"/>
              </a:lnSpc>
              <a:buFont typeface="Wingdings" panose="05000000000000000000" pitchFamily="2" charset="2"/>
              <a:buChar char="ü"/>
            </a:pPr>
            <a:r>
              <a:rPr lang="zh-CN" altLang="en-US" sz="1400" dirty="0"/>
              <a:t>Gene expression profiling acquisition</a:t>
            </a:r>
            <a:endParaRPr lang="en-US" altLang="zh-CN" sz="1400" dirty="0"/>
          </a:p>
          <a:p>
            <a:pPr lvl="1">
              <a:lnSpc>
                <a:spcPct val="140000"/>
              </a:lnSpc>
              <a:buFont typeface="Wingdings" panose="05000000000000000000" pitchFamily="2" charset="2"/>
              <a:buChar char="ü"/>
            </a:pPr>
            <a:r>
              <a:rPr lang="zh-CN" altLang="en-US" sz="1400" dirty="0"/>
              <a:t>Downstream analysis (focus)</a:t>
            </a:r>
          </a:p>
        </p:txBody>
      </p:sp>
      <p:sp>
        <p:nvSpPr>
          <p:cNvPr id="3" name="标题 2">
            <a:extLst>
              <a:ext uri="{FF2B5EF4-FFF2-40B4-BE49-F238E27FC236}">
                <a16:creationId xmlns:a16="http://schemas.microsoft.com/office/drawing/2014/main" id="{00101E7A-8DBD-30E3-4469-14962177ACC2}"/>
              </a:ext>
            </a:extLst>
          </p:cNvPr>
          <p:cNvSpPr>
            <a:spLocks noGrp="1"/>
          </p:cNvSpPr>
          <p:nvPr>
            <p:ph type="title"/>
          </p:nvPr>
        </p:nvSpPr>
        <p:spPr/>
        <p:txBody>
          <a:bodyPr>
            <a:normAutofit/>
          </a:bodyPr>
          <a:lstStyle/>
          <a:p>
            <a:r>
              <a:rPr lang="en-US" altLang="zh-CN" sz="4000" dirty="0"/>
              <a:t>3</a:t>
            </a:r>
            <a:r>
              <a:rPr lang="zh-CN" altLang="en-US" sz="4000" dirty="0"/>
              <a:t>. General steps of </a:t>
            </a:r>
            <a:r>
              <a:rPr lang="en-US" altLang="zh-CN" sz="4000" dirty="0"/>
              <a:t>scRNA-seq </a:t>
            </a:r>
            <a:r>
              <a:rPr lang="zh-CN" altLang="en-US" sz="4000" dirty="0"/>
              <a:t>experiment</a:t>
            </a:r>
          </a:p>
        </p:txBody>
      </p:sp>
      <p:sp>
        <p:nvSpPr>
          <p:cNvPr id="4" name="AutoShape 2">
            <a:extLst>
              <a:ext uri="{FF2B5EF4-FFF2-40B4-BE49-F238E27FC236}">
                <a16:creationId xmlns:a16="http://schemas.microsoft.com/office/drawing/2014/main" id="{F35C460B-44C8-E428-331E-5F5494CB4BD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a:extLst>
              <a:ext uri="{FF2B5EF4-FFF2-40B4-BE49-F238E27FC236}">
                <a16:creationId xmlns:a16="http://schemas.microsoft.com/office/drawing/2014/main" id="{04EF4AA2-98A3-0BCD-8FF7-3C7033E8B0FE}"/>
              </a:ext>
            </a:extLst>
          </p:cNvPr>
          <p:cNvPicPr>
            <a:picLocks noChangeAspect="1"/>
          </p:cNvPicPr>
          <p:nvPr/>
        </p:nvPicPr>
        <p:blipFill>
          <a:blip r:embed="rId2"/>
          <a:stretch>
            <a:fillRect/>
          </a:stretch>
        </p:blipFill>
        <p:spPr>
          <a:xfrm>
            <a:off x="4790365" y="1542197"/>
            <a:ext cx="7137621" cy="4817660"/>
          </a:xfrm>
          <a:prstGeom prst="rect">
            <a:avLst/>
          </a:prstGeom>
        </p:spPr>
      </p:pic>
    </p:spTree>
    <p:extLst>
      <p:ext uri="{BB962C8B-B14F-4D97-AF65-F5344CB8AC3E}">
        <p14:creationId xmlns:p14="http://schemas.microsoft.com/office/powerpoint/2010/main" val="2104283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CD0BE53-66E6-205A-643E-E94A782EB387}"/>
              </a:ext>
            </a:extLst>
          </p:cNvPr>
          <p:cNvSpPr>
            <a:spLocks noGrp="1"/>
          </p:cNvSpPr>
          <p:nvPr>
            <p:ph idx="1"/>
          </p:nvPr>
        </p:nvSpPr>
        <p:spPr/>
        <p:txBody>
          <a:bodyPr/>
          <a:lstStyle/>
          <a:p>
            <a:endParaRPr lang="zh-CN" altLang="en-US" dirty="0"/>
          </a:p>
        </p:txBody>
      </p:sp>
      <p:sp>
        <p:nvSpPr>
          <p:cNvPr id="3" name="标题 2">
            <a:extLst>
              <a:ext uri="{FF2B5EF4-FFF2-40B4-BE49-F238E27FC236}">
                <a16:creationId xmlns:a16="http://schemas.microsoft.com/office/drawing/2014/main" id="{9CA7E7A8-CABE-53E9-4F21-78E1FCA426D4}"/>
              </a:ext>
            </a:extLst>
          </p:cNvPr>
          <p:cNvSpPr>
            <a:spLocks noGrp="1"/>
          </p:cNvSpPr>
          <p:nvPr>
            <p:ph type="title"/>
          </p:nvPr>
        </p:nvSpPr>
        <p:spPr/>
        <p:txBody>
          <a:bodyPr>
            <a:normAutofit/>
          </a:bodyPr>
          <a:lstStyle/>
          <a:p>
            <a:r>
              <a:rPr lang="en-US" altLang="zh-CN" sz="4000" dirty="0"/>
              <a:t>4</a:t>
            </a:r>
            <a:r>
              <a:rPr lang="zh-CN" altLang="en-US" sz="4000" dirty="0"/>
              <a:t>. Basic concepts</a:t>
            </a:r>
          </a:p>
        </p:txBody>
      </p:sp>
      <p:pic>
        <p:nvPicPr>
          <p:cNvPr id="5" name="图片 4">
            <a:extLst>
              <a:ext uri="{FF2B5EF4-FFF2-40B4-BE49-F238E27FC236}">
                <a16:creationId xmlns:a16="http://schemas.microsoft.com/office/drawing/2014/main" id="{6CEBFA5B-A05F-9687-9610-6B7C7B9FF310}"/>
              </a:ext>
            </a:extLst>
          </p:cNvPr>
          <p:cNvPicPr>
            <a:picLocks noChangeAspect="1"/>
          </p:cNvPicPr>
          <p:nvPr/>
        </p:nvPicPr>
        <p:blipFill>
          <a:blip r:embed="rId2"/>
          <a:stretch>
            <a:fillRect/>
          </a:stretch>
        </p:blipFill>
        <p:spPr>
          <a:xfrm>
            <a:off x="1902092" y="1226493"/>
            <a:ext cx="8387815" cy="5356075"/>
          </a:xfrm>
          <a:prstGeom prst="rect">
            <a:avLst/>
          </a:prstGeom>
        </p:spPr>
      </p:pic>
      <p:sp>
        <p:nvSpPr>
          <p:cNvPr id="4" name="椭圆 3">
            <a:extLst>
              <a:ext uri="{FF2B5EF4-FFF2-40B4-BE49-F238E27FC236}">
                <a16:creationId xmlns:a16="http://schemas.microsoft.com/office/drawing/2014/main" id="{9211706E-DF2B-5451-BE9A-535E7AF639CD}"/>
              </a:ext>
            </a:extLst>
          </p:cNvPr>
          <p:cNvSpPr/>
          <p:nvPr/>
        </p:nvSpPr>
        <p:spPr>
          <a:xfrm>
            <a:off x="1902092" y="3539612"/>
            <a:ext cx="1017639" cy="18435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9B111651-DE86-FE23-3B14-AF95DDE7FF04}"/>
              </a:ext>
            </a:extLst>
          </p:cNvPr>
          <p:cNvSpPr/>
          <p:nvPr/>
        </p:nvSpPr>
        <p:spPr>
          <a:xfrm>
            <a:off x="1818518" y="5539329"/>
            <a:ext cx="1017639" cy="18435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80102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0529E5D-C933-8634-B782-0B4A49654B89}"/>
              </a:ext>
            </a:extLst>
          </p:cNvPr>
          <p:cNvSpPr>
            <a:spLocks noGrp="1"/>
          </p:cNvSpPr>
          <p:nvPr>
            <p:ph idx="1"/>
          </p:nvPr>
        </p:nvSpPr>
        <p:spPr/>
        <p:txBody>
          <a:bodyPr/>
          <a:lstStyle/>
          <a:p>
            <a:endParaRPr lang="zh-CN" altLang="en-US"/>
          </a:p>
        </p:txBody>
      </p:sp>
      <p:sp>
        <p:nvSpPr>
          <p:cNvPr id="3" name="标题 2">
            <a:extLst>
              <a:ext uri="{FF2B5EF4-FFF2-40B4-BE49-F238E27FC236}">
                <a16:creationId xmlns:a16="http://schemas.microsoft.com/office/drawing/2014/main" id="{CAB7075F-1C72-E7E0-2757-253E5D228BC4}"/>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id="{20020A35-A901-A6AB-5920-1C129A167697}"/>
              </a:ext>
            </a:extLst>
          </p:cNvPr>
          <p:cNvPicPr>
            <a:picLocks noChangeAspect="1"/>
          </p:cNvPicPr>
          <p:nvPr/>
        </p:nvPicPr>
        <p:blipFill>
          <a:blip r:embed="rId2"/>
          <a:stretch>
            <a:fillRect/>
          </a:stretch>
        </p:blipFill>
        <p:spPr>
          <a:xfrm>
            <a:off x="2071690" y="1339432"/>
            <a:ext cx="8617221" cy="4996431"/>
          </a:xfrm>
          <a:prstGeom prst="rect">
            <a:avLst/>
          </a:prstGeom>
        </p:spPr>
      </p:pic>
      <p:sp>
        <p:nvSpPr>
          <p:cNvPr id="5" name="椭圆 4">
            <a:extLst>
              <a:ext uri="{FF2B5EF4-FFF2-40B4-BE49-F238E27FC236}">
                <a16:creationId xmlns:a16="http://schemas.microsoft.com/office/drawing/2014/main" id="{99465460-1D14-D7B0-7F5C-B18896C9614A}"/>
              </a:ext>
            </a:extLst>
          </p:cNvPr>
          <p:cNvSpPr/>
          <p:nvPr/>
        </p:nvSpPr>
        <p:spPr>
          <a:xfrm>
            <a:off x="2182312" y="5562813"/>
            <a:ext cx="2242204" cy="36603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22358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016347E-289C-2F42-99E4-5EAE2C101AD8}"/>
              </a:ext>
            </a:extLst>
          </p:cNvPr>
          <p:cNvSpPr>
            <a:spLocks noGrp="1"/>
          </p:cNvSpPr>
          <p:nvPr>
            <p:ph type="title"/>
          </p:nvPr>
        </p:nvSpPr>
        <p:spPr/>
        <p:txBody>
          <a:bodyPr>
            <a:normAutofit/>
          </a:bodyPr>
          <a:lstStyle/>
          <a:p>
            <a:r>
              <a:rPr lang="en-US" altLang="zh-CN" sz="4000" dirty="0"/>
              <a:t>5</a:t>
            </a:r>
            <a:r>
              <a:rPr lang="zh-CN" altLang="en-US" sz="4000" dirty="0"/>
              <a:t>. Common </a:t>
            </a:r>
            <a:r>
              <a:rPr lang="en-US" altLang="zh-CN" sz="4000" dirty="0"/>
              <a:t>scRNA-seq </a:t>
            </a:r>
            <a:r>
              <a:rPr lang="zh-CN" altLang="en-US" sz="4000" dirty="0"/>
              <a:t>technology platforms</a:t>
            </a:r>
          </a:p>
        </p:txBody>
      </p:sp>
      <p:pic>
        <p:nvPicPr>
          <p:cNvPr id="5" name="图片 4">
            <a:extLst>
              <a:ext uri="{FF2B5EF4-FFF2-40B4-BE49-F238E27FC236}">
                <a16:creationId xmlns:a16="http://schemas.microsoft.com/office/drawing/2014/main" id="{1FF7722A-B5C8-9AE0-552D-30F4E8C1AF05}"/>
              </a:ext>
            </a:extLst>
          </p:cNvPr>
          <p:cNvPicPr>
            <a:picLocks noChangeAspect="1"/>
          </p:cNvPicPr>
          <p:nvPr/>
        </p:nvPicPr>
        <p:blipFill>
          <a:blip r:embed="rId2"/>
          <a:stretch>
            <a:fillRect/>
          </a:stretch>
        </p:blipFill>
        <p:spPr>
          <a:xfrm>
            <a:off x="3109906" y="1281391"/>
            <a:ext cx="8557146" cy="5301177"/>
          </a:xfrm>
          <a:prstGeom prst="rect">
            <a:avLst/>
          </a:prstGeom>
        </p:spPr>
      </p:pic>
      <p:sp>
        <p:nvSpPr>
          <p:cNvPr id="7" name="内容占位符 6">
            <a:extLst>
              <a:ext uri="{FF2B5EF4-FFF2-40B4-BE49-F238E27FC236}">
                <a16:creationId xmlns:a16="http://schemas.microsoft.com/office/drawing/2014/main" id="{D2AF06B5-4449-306C-F808-F67C9FA783C8}"/>
              </a:ext>
            </a:extLst>
          </p:cNvPr>
          <p:cNvSpPr>
            <a:spLocks noGrp="1"/>
          </p:cNvSpPr>
          <p:nvPr>
            <p:ph idx="1"/>
          </p:nvPr>
        </p:nvSpPr>
        <p:spPr>
          <a:xfrm>
            <a:off x="783608" y="1281392"/>
            <a:ext cx="2200937" cy="2354086"/>
          </a:xfrm>
        </p:spPr>
        <p:txBody>
          <a:bodyPr>
            <a:normAutofit fontScale="85000" lnSpcReduction="10000"/>
          </a:bodyPr>
          <a:lstStyle/>
          <a:p>
            <a:pPr>
              <a:lnSpc>
                <a:spcPct val="140000"/>
              </a:lnSpc>
              <a:buFont typeface="Wingdings" panose="05000000000000000000" pitchFamily="2" charset="2"/>
              <a:buChar char="p"/>
            </a:pPr>
            <a:r>
              <a:rPr lang="zh-CN" altLang="en-US" sz="1600" dirty="0"/>
              <a:t>Currently, there are a variety of protocols for preparing </a:t>
            </a:r>
            <a:r>
              <a:rPr lang="en-US" altLang="zh-CN" sz="1600" dirty="0"/>
              <a:t>scRNA-seq </a:t>
            </a:r>
            <a:r>
              <a:rPr lang="zh-CN" altLang="en-US" sz="1600" dirty="0"/>
              <a:t>data, but the two most important differences are cell capture or isolation and transcript quantification.</a:t>
            </a:r>
          </a:p>
        </p:txBody>
      </p:sp>
      <p:sp>
        <p:nvSpPr>
          <p:cNvPr id="8" name="椭圆 7">
            <a:extLst>
              <a:ext uri="{FF2B5EF4-FFF2-40B4-BE49-F238E27FC236}">
                <a16:creationId xmlns:a16="http://schemas.microsoft.com/office/drawing/2014/main" id="{B3B7AE97-54B2-15D2-DA08-141D7AED9101}"/>
              </a:ext>
            </a:extLst>
          </p:cNvPr>
          <p:cNvSpPr/>
          <p:nvPr/>
        </p:nvSpPr>
        <p:spPr>
          <a:xfrm>
            <a:off x="3183453" y="1693422"/>
            <a:ext cx="818865" cy="518615"/>
          </a:xfrm>
          <a:prstGeom prst="ellipse">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FB0ED4D4-FEE0-0F21-6BD5-FE4F0F2582DE}"/>
              </a:ext>
            </a:extLst>
          </p:cNvPr>
          <p:cNvSpPr/>
          <p:nvPr/>
        </p:nvSpPr>
        <p:spPr>
          <a:xfrm>
            <a:off x="3165492" y="4675460"/>
            <a:ext cx="818865" cy="518615"/>
          </a:xfrm>
          <a:prstGeom prst="ellipse">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95559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D35112A-5EA7-DA6F-3AA0-9E5A158036AE}"/>
              </a:ext>
            </a:extLst>
          </p:cNvPr>
          <p:cNvSpPr>
            <a:spLocks noGrp="1"/>
          </p:cNvSpPr>
          <p:nvPr>
            <p:ph idx="1"/>
          </p:nvPr>
        </p:nvSpPr>
        <p:spPr>
          <a:xfrm>
            <a:off x="838200" y="1253331"/>
            <a:ext cx="5636342" cy="5191714"/>
          </a:xfrm>
        </p:spPr>
        <p:txBody>
          <a:bodyPr>
            <a:normAutofit fontScale="85000" lnSpcReduction="10000"/>
          </a:bodyPr>
          <a:lstStyle/>
          <a:p>
            <a:pPr>
              <a:lnSpc>
                <a:spcPct val="130000"/>
              </a:lnSpc>
              <a:buFont typeface="Wingdings" panose="05000000000000000000" pitchFamily="2" charset="2"/>
              <a:buChar char="p"/>
            </a:pPr>
            <a:r>
              <a:rPr lang="zh-CN" altLang="en-US" sz="1700" dirty="0"/>
              <a:t>The strategy for capturing </a:t>
            </a:r>
            <a:r>
              <a:rPr lang="en-US" altLang="zh-CN" sz="1700" dirty="0"/>
              <a:t>single</a:t>
            </a:r>
            <a:r>
              <a:rPr lang="zh-CN" altLang="en-US" sz="1700" dirty="0"/>
              <a:t> cells determines the throughput of the technique, and there are three most widely used methods.</a:t>
            </a:r>
            <a:endParaRPr lang="en-US" altLang="zh-CN" sz="1700" dirty="0"/>
          </a:p>
          <a:p>
            <a:pPr>
              <a:lnSpc>
                <a:spcPct val="130000"/>
              </a:lnSpc>
              <a:buFont typeface="Wingdings" panose="05000000000000000000" pitchFamily="2" charset="2"/>
              <a:buChar char="ü"/>
            </a:pPr>
            <a:r>
              <a:rPr lang="zh-CN" altLang="en-US" sz="1700" dirty="0"/>
              <a:t>Micro</a:t>
            </a:r>
            <a:r>
              <a:rPr lang="en-US" altLang="zh-CN" sz="1700" dirty="0" err="1"/>
              <a:t>titre</a:t>
            </a:r>
            <a:r>
              <a:rPr lang="zh-CN" altLang="en-US" sz="1700" dirty="0"/>
              <a:t> </a:t>
            </a:r>
            <a:r>
              <a:rPr lang="en-US" altLang="zh-CN" sz="1700" dirty="0"/>
              <a:t>plates</a:t>
            </a:r>
            <a:r>
              <a:rPr lang="zh-CN" altLang="en-US" sz="1700" dirty="0"/>
              <a:t>: Relies on the separation of cells into individual wells of the plate using methods such as pipetting, microdissection or fluorescence-activated cell sorting (</a:t>
            </a:r>
            <a:r>
              <a:rPr lang="en-US" altLang="zh-CN" sz="1700" dirty="0"/>
              <a:t>FACS</a:t>
            </a:r>
            <a:r>
              <a:rPr lang="zh-CN" altLang="en-US" sz="1700" dirty="0"/>
              <a:t>).</a:t>
            </a:r>
            <a:endParaRPr lang="en-US" altLang="zh-CN" sz="1700" dirty="0"/>
          </a:p>
          <a:p>
            <a:pPr lvl="1">
              <a:lnSpc>
                <a:spcPct val="130000"/>
              </a:lnSpc>
            </a:pPr>
            <a:r>
              <a:rPr lang="zh-CN" altLang="en-US" sz="1100" dirty="0"/>
              <a:t>The advantage is that we can take pictures of the cells before preparing the library, providing additional patterns of data. For example, damaged cells can be identified and discarded, or wells containing twins (wells with two or more cells) can be found.</a:t>
            </a:r>
            <a:endParaRPr lang="en-US" altLang="zh-CN" sz="1100" dirty="0"/>
          </a:p>
          <a:p>
            <a:pPr lvl="1">
              <a:lnSpc>
                <a:spcPct val="130000"/>
              </a:lnSpc>
            </a:pPr>
            <a:r>
              <a:rPr lang="zh-CN" altLang="en-US" sz="1100" dirty="0"/>
              <a:t>When using automated </a:t>
            </a:r>
            <a:r>
              <a:rPr lang="en-US" altLang="zh-CN" sz="1100" dirty="0"/>
              <a:t>FACS sorting, </a:t>
            </a:r>
            <a:r>
              <a:rPr lang="zh-CN" altLang="en-US" sz="1100" dirty="0"/>
              <a:t>information such as cell size and the intensity of any label used can also be linked to the coordinates of the wells and thus to the individual cell indices in downstream analysis.</a:t>
            </a:r>
            <a:endParaRPr lang="en-US" altLang="zh-CN" sz="1100" dirty="0"/>
          </a:p>
          <a:p>
            <a:pPr lvl="1">
              <a:lnSpc>
                <a:spcPct val="130000"/>
              </a:lnSpc>
            </a:pPr>
            <a:r>
              <a:rPr lang="zh-CN" altLang="en-US" sz="1100" dirty="0"/>
              <a:t>The main disadvantage is the low throughput and the large amount of work required per cell.</a:t>
            </a:r>
            <a:endParaRPr lang="en-US" altLang="zh-CN" sz="1100" dirty="0"/>
          </a:p>
          <a:p>
            <a:pPr>
              <a:lnSpc>
                <a:spcPct val="130000"/>
              </a:lnSpc>
              <a:buFont typeface="Wingdings" panose="05000000000000000000" pitchFamily="2" charset="2"/>
              <a:buChar char="ü"/>
            </a:pPr>
            <a:r>
              <a:rPr lang="zh-CN" altLang="en-US" sz="1600" dirty="0"/>
              <a:t>Microfluidic </a:t>
            </a:r>
            <a:r>
              <a:rPr lang="en-US" altLang="zh-CN" sz="1600" dirty="0"/>
              <a:t>array</a:t>
            </a:r>
            <a:r>
              <a:rPr lang="zh-CN" altLang="en-US" sz="1600" dirty="0"/>
              <a:t>: such as </a:t>
            </a:r>
            <a:r>
              <a:rPr lang="en-US" altLang="zh-CN" sz="1600" dirty="0" err="1"/>
              <a:t>Fluidigm</a:t>
            </a:r>
            <a:r>
              <a:rPr lang="zh-CN" altLang="en-US" sz="1600" dirty="0"/>
              <a:t>'s </a:t>
            </a:r>
            <a:r>
              <a:rPr lang="en-US" altLang="zh-CN" sz="1600" dirty="0"/>
              <a:t>C1</a:t>
            </a:r>
            <a:r>
              <a:rPr lang="zh-CN" altLang="en-US" sz="1600" dirty="0"/>
              <a:t>, provid</a:t>
            </a:r>
            <a:r>
              <a:rPr lang="en-US" altLang="zh-CN" sz="1600" dirty="0" err="1"/>
              <a:t>ing</a:t>
            </a:r>
            <a:r>
              <a:rPr lang="zh-CN" altLang="en-US" sz="1600" dirty="0"/>
              <a:t> a more complete system for capturing cells and performing the reactions required for library preparation.</a:t>
            </a:r>
            <a:endParaRPr lang="en-US" altLang="zh-CN" sz="1600" dirty="0"/>
          </a:p>
          <a:p>
            <a:pPr lvl="1">
              <a:lnSpc>
                <a:spcPct val="130000"/>
              </a:lnSpc>
            </a:pPr>
            <a:r>
              <a:rPr lang="zh-CN" altLang="en-US" sz="1100" dirty="0"/>
              <a:t>provided higher yields than the microtiter plate based method.</a:t>
            </a:r>
            <a:endParaRPr lang="en-US" altLang="zh-CN" sz="1100" dirty="0"/>
          </a:p>
          <a:p>
            <a:pPr lvl="1">
              <a:lnSpc>
                <a:spcPct val="130000"/>
              </a:lnSpc>
            </a:pPr>
            <a:r>
              <a:rPr lang="zh-CN" altLang="en-US" sz="1100" dirty="0"/>
              <a:t>Typically, microfluidic platforms can only capture about </a:t>
            </a:r>
            <a:r>
              <a:rPr lang="en-US" altLang="zh-CN" sz="1100" dirty="0"/>
              <a:t>10% </a:t>
            </a:r>
            <a:r>
              <a:rPr lang="zh-CN" altLang="en-US" sz="1100" dirty="0"/>
              <a:t>of cells and are not suitable for handling rare cell types or very small amounts of input.</a:t>
            </a:r>
            <a:endParaRPr lang="en-US" altLang="zh-CN" sz="1100" dirty="0"/>
          </a:p>
          <a:p>
            <a:pPr lvl="1">
              <a:lnSpc>
                <a:spcPct val="130000"/>
              </a:lnSpc>
            </a:pPr>
            <a:r>
              <a:rPr lang="zh-CN" altLang="en-US" sz="1100" dirty="0"/>
              <a:t>There are limitations on the size of cells captured, as the nanopores are customized for specific sizes (which may affect unbiased sampling of cells in complex tissues). In addition, the chip is relatively expensive and</a:t>
            </a:r>
            <a:endParaRPr lang="en-US" altLang="zh-CN" sz="1100" dirty="0"/>
          </a:p>
          <a:p>
            <a:pPr lvl="1">
              <a:lnSpc>
                <a:spcPct val="130000"/>
              </a:lnSpc>
            </a:pPr>
            <a:r>
              <a:rPr lang="zh-CN" altLang="en-US" sz="1100" dirty="0"/>
              <a:t>The reaction can be carried out in a smaller volume, which can save the cost of reagents.</a:t>
            </a:r>
            <a:endParaRPr lang="en-US" altLang="zh-CN" sz="1100" dirty="0"/>
          </a:p>
        </p:txBody>
      </p:sp>
      <p:sp>
        <p:nvSpPr>
          <p:cNvPr id="3" name="标题 2">
            <a:extLst>
              <a:ext uri="{FF2B5EF4-FFF2-40B4-BE49-F238E27FC236}">
                <a16:creationId xmlns:a16="http://schemas.microsoft.com/office/drawing/2014/main" id="{9468DF80-74E5-95E0-423D-FC764699EE6D}"/>
              </a:ext>
            </a:extLst>
          </p:cNvPr>
          <p:cNvSpPr>
            <a:spLocks noGrp="1"/>
          </p:cNvSpPr>
          <p:nvPr>
            <p:ph type="title"/>
          </p:nvPr>
        </p:nvSpPr>
        <p:spPr/>
        <p:txBody>
          <a:bodyPr/>
          <a:lstStyle/>
          <a:p>
            <a:r>
              <a:rPr lang="en-US" altLang="zh-CN" dirty="0"/>
              <a:t>5.1 </a:t>
            </a:r>
            <a:r>
              <a:rPr lang="zh-CN" altLang="en-US" dirty="0"/>
              <a:t>Cell capture</a:t>
            </a:r>
          </a:p>
        </p:txBody>
      </p:sp>
      <p:pic>
        <p:nvPicPr>
          <p:cNvPr id="2050" name="Picture 2">
            <a:extLst>
              <a:ext uri="{FF2B5EF4-FFF2-40B4-BE49-F238E27FC236}">
                <a16:creationId xmlns:a16="http://schemas.microsoft.com/office/drawing/2014/main" id="{177FF99C-010E-4BD8-2EE6-27EC7599B6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0839" y="1332276"/>
            <a:ext cx="4441677" cy="3238489"/>
          </a:xfrm>
          <a:prstGeom prst="rect">
            <a:avLst/>
          </a:prstGeom>
          <a:noFill/>
          <a:extLst>
            <a:ext uri="{909E8E84-426E-40DD-AFC4-6F175D3DCCD1}">
              <a14:hiddenFill xmlns:a14="http://schemas.microsoft.com/office/drawing/2010/main">
                <a:solidFill>
                  <a:srgbClr val="FFFFFF"/>
                </a:solidFill>
              </a14:hiddenFill>
            </a:ext>
          </a:extLst>
        </p:spPr>
      </p:pic>
      <p:sp>
        <p:nvSpPr>
          <p:cNvPr id="4" name="内容占位符 1">
            <a:extLst>
              <a:ext uri="{FF2B5EF4-FFF2-40B4-BE49-F238E27FC236}">
                <a16:creationId xmlns:a16="http://schemas.microsoft.com/office/drawing/2014/main" id="{5C1E2B27-1C31-9823-C4AF-D5F6E84BCC5A}"/>
              </a:ext>
            </a:extLst>
          </p:cNvPr>
          <p:cNvSpPr txBox="1">
            <a:spLocks/>
          </p:cNvSpPr>
          <p:nvPr/>
        </p:nvSpPr>
        <p:spPr>
          <a:xfrm>
            <a:off x="6420464" y="4651881"/>
            <a:ext cx="5636342" cy="1983793"/>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40000"/>
              </a:lnSpc>
              <a:buFont typeface="Wingdings" panose="05000000000000000000" pitchFamily="2" charset="2"/>
              <a:buChar char="ü"/>
            </a:pPr>
            <a:r>
              <a:rPr lang="zh-CN" altLang="en-US" sz="1600" dirty="0"/>
              <a:t>Microfluidic droplet: the highest throughput and is currently the most popular method.</a:t>
            </a:r>
            <a:endParaRPr lang="en-US" altLang="zh-CN" sz="1600" dirty="0"/>
          </a:p>
          <a:p>
            <a:pPr lvl="1">
              <a:lnSpc>
                <a:spcPct val="140000"/>
              </a:lnSpc>
            </a:pPr>
            <a:r>
              <a:rPr lang="zh-CN" altLang="en-US" sz="1100" dirty="0"/>
              <a:t>Individual cells are encapsulated with a bead in a nanoliter-sized oil droplet. The bead contains the enzyme and other components needed to construct the library.</a:t>
            </a:r>
            <a:endParaRPr lang="en-US" altLang="zh-CN" sz="1100" dirty="0"/>
          </a:p>
          <a:p>
            <a:pPr lvl="1">
              <a:lnSpc>
                <a:spcPct val="140000"/>
              </a:lnSpc>
            </a:pPr>
            <a:r>
              <a:rPr lang="zh-CN" altLang="en-US" sz="1100" dirty="0"/>
              <a:t>Each bead contains a unique barcode that is attached to all sequencing </a:t>
            </a:r>
            <a:r>
              <a:rPr lang="en-US" altLang="zh-CN" sz="1100" dirty="0"/>
              <a:t>reads </a:t>
            </a:r>
            <a:r>
              <a:rPr lang="zh-CN" altLang="en-US" sz="1100" dirty="0"/>
              <a:t>from that cell. All droplets can be put together for sequencing and reads can then be assigned to the cell of origin based on these barcodes.</a:t>
            </a:r>
            <a:endParaRPr lang="en-US" altLang="zh-CN" sz="1100" dirty="0"/>
          </a:p>
          <a:p>
            <a:pPr lvl="1">
              <a:lnSpc>
                <a:spcPct val="140000"/>
              </a:lnSpc>
            </a:pPr>
            <a:r>
              <a:rPr lang="zh-CN" altLang="en-US" sz="1100" dirty="0"/>
              <a:t>Library preparation costs for the droplet platform are relatively inexpensive. Sequencing cost is often the limiting factor</a:t>
            </a:r>
            <a:endParaRPr lang="en-US" altLang="zh-CN" sz="1100" dirty="0"/>
          </a:p>
          <a:p>
            <a:pPr lvl="1">
              <a:lnSpc>
                <a:spcPct val="140000"/>
              </a:lnSpc>
            </a:pPr>
            <a:r>
              <a:rPr lang="zh-CN" altLang="en-US" sz="1100" dirty="0"/>
              <a:t>The disadvantage is that the experimental coverage is very low, with only a few thousand different transcripts detected.</a:t>
            </a:r>
          </a:p>
        </p:txBody>
      </p:sp>
    </p:spTree>
    <p:extLst>
      <p:ext uri="{BB962C8B-B14F-4D97-AF65-F5344CB8AC3E}">
        <p14:creationId xmlns:p14="http://schemas.microsoft.com/office/powerpoint/2010/main" val="1600171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7243F83-752D-DA76-C662-619D2E09126C}"/>
              </a:ext>
            </a:extLst>
          </p:cNvPr>
          <p:cNvSpPr>
            <a:spLocks noGrp="1"/>
          </p:cNvSpPr>
          <p:nvPr>
            <p:ph idx="1"/>
          </p:nvPr>
        </p:nvSpPr>
        <p:spPr>
          <a:xfrm>
            <a:off x="838199" y="1236486"/>
            <a:ext cx="10703491" cy="1675775"/>
          </a:xfrm>
        </p:spPr>
        <p:txBody>
          <a:bodyPr>
            <a:normAutofit lnSpcReduction="10000"/>
          </a:bodyPr>
          <a:lstStyle/>
          <a:p>
            <a:pPr>
              <a:lnSpc>
                <a:spcPct val="120000"/>
              </a:lnSpc>
            </a:pPr>
            <a:r>
              <a:rPr lang="zh-CN" altLang="en-US" sz="1100" dirty="0"/>
              <a:t>There are two types of transcript quantification: full-length and tag-based methods. Full-length quantification methods achieve sequencing coverage of the entire transcript, while tag-based quantification captures only the </a:t>
            </a:r>
            <a:r>
              <a:rPr lang="en-US" altLang="zh-CN" sz="1100" dirty="0"/>
              <a:t>5' </a:t>
            </a:r>
            <a:r>
              <a:rPr lang="zh-CN" altLang="en-US" sz="1100" dirty="0"/>
              <a:t>or </a:t>
            </a:r>
            <a:r>
              <a:rPr lang="en-US" altLang="zh-CN" sz="1100" dirty="0"/>
              <a:t>3' </a:t>
            </a:r>
            <a:r>
              <a:rPr lang="zh-CN" altLang="en-US" sz="1100" dirty="0"/>
              <a:t>end. The choice of quantification method has an important impact on the type of analysis the data can be used for.</a:t>
            </a:r>
            <a:endParaRPr lang="en-US" altLang="zh-CN" sz="1100" dirty="0"/>
          </a:p>
          <a:p>
            <a:pPr>
              <a:lnSpc>
                <a:spcPct val="120000"/>
              </a:lnSpc>
            </a:pPr>
            <a:r>
              <a:rPr lang="zh-CN" altLang="en-US" sz="1100" dirty="0"/>
              <a:t>The full-length library for </a:t>
            </a:r>
            <a:r>
              <a:rPr lang="en-US" altLang="zh-CN" sz="1100" dirty="0"/>
              <a:t>scRNA-seq is </a:t>
            </a:r>
            <a:r>
              <a:rPr lang="zh-CN" altLang="en-US" sz="1100" dirty="0"/>
              <a:t>essentially the same as the bulk </a:t>
            </a:r>
            <a:r>
              <a:rPr lang="en-US" altLang="zh-CN" sz="1100" dirty="0"/>
              <a:t>RNA-seq method (shown below</a:t>
            </a:r>
            <a:r>
              <a:rPr lang="zh-CN" altLang="en-US" sz="1100" dirty="0"/>
              <a:t>) and is limited to the </a:t>
            </a:r>
            <a:r>
              <a:rPr lang="en-US" altLang="zh-CN" sz="1100" dirty="0"/>
              <a:t>plate protocol-based </a:t>
            </a:r>
            <a:r>
              <a:rPr lang="zh-CN" altLang="en-US" sz="1100" dirty="0"/>
              <a:t>(</a:t>
            </a:r>
            <a:r>
              <a:rPr lang="en-US" altLang="zh-CN" sz="1100" dirty="0"/>
              <a:t>SMART-seq2</a:t>
            </a:r>
            <a:r>
              <a:rPr lang="zh-CN" altLang="en-US" sz="1100" dirty="0"/>
              <a:t>). Theoretically, the full-length method can achieve uniform coverage of transcripts, but sometimes there are deviations in the coverage of the whole gene </a:t>
            </a:r>
            <a:r>
              <a:rPr lang="en-US" altLang="zh-CN" sz="1100" dirty="0"/>
              <a:t>body </a:t>
            </a:r>
            <a:r>
              <a:rPr lang="zh-CN" altLang="en-US" sz="1100" dirty="0"/>
              <a:t>(as shown below).</a:t>
            </a:r>
            <a:endParaRPr lang="en-US" altLang="zh-CN" sz="1100" dirty="0"/>
          </a:p>
          <a:p>
            <a:pPr>
              <a:lnSpc>
                <a:spcPct val="120000"/>
              </a:lnSpc>
            </a:pPr>
            <a:r>
              <a:rPr lang="zh-CN" altLang="en-US" sz="1100" dirty="0"/>
              <a:t>Full-length quantitative methods can also detect splice variants, which is difficult to do with other protocols.</a:t>
            </a:r>
          </a:p>
        </p:txBody>
      </p:sp>
      <p:sp>
        <p:nvSpPr>
          <p:cNvPr id="3" name="标题 2">
            <a:extLst>
              <a:ext uri="{FF2B5EF4-FFF2-40B4-BE49-F238E27FC236}">
                <a16:creationId xmlns:a16="http://schemas.microsoft.com/office/drawing/2014/main" id="{BC56AC2A-A184-FC8A-BCAF-CB568A14F932}"/>
              </a:ext>
            </a:extLst>
          </p:cNvPr>
          <p:cNvSpPr>
            <a:spLocks noGrp="1"/>
          </p:cNvSpPr>
          <p:nvPr>
            <p:ph type="title"/>
          </p:nvPr>
        </p:nvSpPr>
        <p:spPr/>
        <p:txBody>
          <a:bodyPr/>
          <a:lstStyle/>
          <a:p>
            <a:r>
              <a:rPr lang="en-US" altLang="zh-CN" dirty="0"/>
              <a:t>5.2 </a:t>
            </a:r>
            <a:r>
              <a:rPr lang="zh-CN" altLang="en-US" dirty="0"/>
              <a:t>Quantification of full-length transcripts</a:t>
            </a:r>
          </a:p>
        </p:txBody>
      </p:sp>
      <p:pic>
        <p:nvPicPr>
          <p:cNvPr id="5" name="图片 4">
            <a:extLst>
              <a:ext uri="{FF2B5EF4-FFF2-40B4-BE49-F238E27FC236}">
                <a16:creationId xmlns:a16="http://schemas.microsoft.com/office/drawing/2014/main" id="{6D05F971-39D3-ED62-B5EB-E5EA9035EDC9}"/>
              </a:ext>
            </a:extLst>
          </p:cNvPr>
          <p:cNvPicPr>
            <a:picLocks noChangeAspect="1"/>
          </p:cNvPicPr>
          <p:nvPr/>
        </p:nvPicPr>
        <p:blipFill>
          <a:blip r:embed="rId3"/>
          <a:stretch>
            <a:fillRect/>
          </a:stretch>
        </p:blipFill>
        <p:spPr>
          <a:xfrm>
            <a:off x="786342" y="2902614"/>
            <a:ext cx="3839513" cy="3356800"/>
          </a:xfrm>
          <a:prstGeom prst="rect">
            <a:avLst/>
          </a:prstGeom>
        </p:spPr>
      </p:pic>
      <p:pic>
        <p:nvPicPr>
          <p:cNvPr id="6" name="图片 5">
            <a:extLst>
              <a:ext uri="{FF2B5EF4-FFF2-40B4-BE49-F238E27FC236}">
                <a16:creationId xmlns:a16="http://schemas.microsoft.com/office/drawing/2014/main" id="{C05677D3-F023-E7C0-3CE2-39BE41FAB5A7}"/>
              </a:ext>
            </a:extLst>
          </p:cNvPr>
          <p:cNvPicPr>
            <a:picLocks noChangeAspect="1"/>
          </p:cNvPicPr>
          <p:nvPr/>
        </p:nvPicPr>
        <p:blipFill>
          <a:blip r:embed="rId4"/>
          <a:stretch>
            <a:fillRect/>
          </a:stretch>
        </p:blipFill>
        <p:spPr>
          <a:xfrm>
            <a:off x="4999205" y="3031883"/>
            <a:ext cx="4265818" cy="3098262"/>
          </a:xfrm>
          <a:prstGeom prst="rect">
            <a:avLst/>
          </a:prstGeom>
        </p:spPr>
      </p:pic>
      <p:cxnSp>
        <p:nvCxnSpPr>
          <p:cNvPr id="8" name="直接箭头连接符 7">
            <a:extLst>
              <a:ext uri="{FF2B5EF4-FFF2-40B4-BE49-F238E27FC236}">
                <a16:creationId xmlns:a16="http://schemas.microsoft.com/office/drawing/2014/main" id="{5D45F264-67FD-41D8-2D59-92164E1AC002}"/>
              </a:ext>
            </a:extLst>
          </p:cNvPr>
          <p:cNvCxnSpPr>
            <a:cxnSpLocks/>
          </p:cNvCxnSpPr>
          <p:nvPr/>
        </p:nvCxnSpPr>
        <p:spPr>
          <a:xfrm flipV="1">
            <a:off x="4453889" y="4392546"/>
            <a:ext cx="657607" cy="54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3076" name="Picture 4" descr="Example of 3' bias in the gene body coverage, after aligning the sequencing reads to the transcriptome. Each line represents the average coverage across all the genes in a cell. In this example, in addition to the 3' bias across all cells, there are three cells that look like outliers relative to the rest and should be removed from downstream analysis. These may be cells where RNA quality was poorer, e.g. due to degradation.">
            <a:extLst>
              <a:ext uri="{FF2B5EF4-FFF2-40B4-BE49-F238E27FC236}">
                <a16:creationId xmlns:a16="http://schemas.microsoft.com/office/drawing/2014/main" id="{9A3C3BFC-8AB3-6E78-4700-BBA2F48F8C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08512" y="3163578"/>
            <a:ext cx="2457936" cy="2457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0133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D54E5B4-85A0-0143-CF48-F382B4E2FDB7}"/>
              </a:ext>
            </a:extLst>
          </p:cNvPr>
          <p:cNvSpPr>
            <a:spLocks noGrp="1"/>
          </p:cNvSpPr>
          <p:nvPr>
            <p:ph idx="1"/>
          </p:nvPr>
        </p:nvSpPr>
        <p:spPr>
          <a:xfrm>
            <a:off x="828152" y="1425732"/>
            <a:ext cx="4708490" cy="4756943"/>
          </a:xfrm>
        </p:spPr>
        <p:txBody>
          <a:bodyPr>
            <a:normAutofit fontScale="85000" lnSpcReduction="10000"/>
          </a:bodyPr>
          <a:lstStyle/>
          <a:p>
            <a:pPr>
              <a:lnSpc>
                <a:spcPct val="130000"/>
              </a:lnSpc>
              <a:buFont typeface="Wingdings" panose="05000000000000000000" pitchFamily="2" charset="2"/>
              <a:buChar char="ü"/>
            </a:pPr>
            <a:r>
              <a:rPr lang="en-US" altLang="zh-CN" sz="1400" dirty="0"/>
              <a:t>10X Chromium </a:t>
            </a:r>
            <a:r>
              <a:rPr lang="zh-CN" altLang="en-US" sz="1400" dirty="0"/>
              <a:t>protocol for </a:t>
            </a:r>
            <a:r>
              <a:rPr lang="en-US" altLang="zh-CN" sz="1400" dirty="0"/>
              <a:t>3' </a:t>
            </a:r>
            <a:r>
              <a:rPr lang="zh-CN" altLang="en-US" sz="1400" dirty="0"/>
              <a:t>library building. Cells are captured in individual oil droplets containing one bead (called </a:t>
            </a:r>
            <a:r>
              <a:rPr lang="en-US" altLang="zh-CN" sz="1400" dirty="0"/>
              <a:t>GEMs). </a:t>
            </a:r>
            <a:r>
              <a:rPr lang="zh-CN" altLang="en-US" sz="1400" dirty="0"/>
              <a:t>A single bead contains aptamers with a common barcode but with different </a:t>
            </a:r>
            <a:r>
              <a:rPr lang="en-US" altLang="zh-CN" sz="1400" dirty="0"/>
              <a:t>UMI </a:t>
            </a:r>
            <a:r>
              <a:rPr lang="zh-CN" altLang="en-US" sz="1400" dirty="0"/>
              <a:t>sequences. A </a:t>
            </a:r>
            <a:r>
              <a:rPr lang="en-US" altLang="zh-CN" sz="1400" dirty="0"/>
              <a:t>poly(dT) </a:t>
            </a:r>
            <a:r>
              <a:rPr lang="zh-CN" altLang="en-US" sz="1400" dirty="0"/>
              <a:t>primer is used to reverse transcribe the </a:t>
            </a:r>
            <a:r>
              <a:rPr lang="en-US" altLang="zh-CN" sz="1400" dirty="0"/>
              <a:t>mRNA </a:t>
            </a:r>
            <a:r>
              <a:rPr lang="zh-CN" altLang="en-US" sz="1400" dirty="0"/>
              <a:t>with the </a:t>
            </a:r>
            <a:r>
              <a:rPr lang="en-US" altLang="zh-CN" sz="1400" dirty="0"/>
              <a:t>poly-A tail </a:t>
            </a:r>
            <a:r>
              <a:rPr lang="zh-CN" altLang="en-US" sz="1400" dirty="0"/>
              <a:t>into </a:t>
            </a:r>
            <a:r>
              <a:rPr lang="en-US" altLang="zh-CN" sz="1400" dirty="0"/>
              <a:t>cDNA. the GEMs are </a:t>
            </a:r>
            <a:r>
              <a:rPr lang="zh-CN" altLang="en-US" sz="1400" dirty="0"/>
              <a:t>then broken and the pooled </a:t>
            </a:r>
            <a:r>
              <a:rPr lang="en-US" altLang="zh-CN" sz="1400" dirty="0"/>
              <a:t>cDNA </a:t>
            </a:r>
            <a:r>
              <a:rPr lang="zh-CN" altLang="en-US" sz="1400" dirty="0"/>
              <a:t>(from all barcoded cells) is amplified by </a:t>
            </a:r>
            <a:r>
              <a:rPr lang="en-US" altLang="zh-CN" sz="1400" dirty="0"/>
              <a:t>PCR. </a:t>
            </a:r>
            <a:r>
              <a:rPr lang="zh-CN" altLang="en-US" sz="1400" dirty="0"/>
              <a:t>Finally, the </a:t>
            </a:r>
            <a:r>
              <a:rPr lang="en-US" altLang="zh-CN" sz="1400" dirty="0"/>
              <a:t>cDNA </a:t>
            </a:r>
            <a:r>
              <a:rPr lang="zh-CN" altLang="en-US" sz="1400" dirty="0"/>
              <a:t>is broken and another </a:t>
            </a:r>
            <a:r>
              <a:rPr lang="en-US" altLang="zh-CN" sz="1400" dirty="0"/>
              <a:t>Illumina </a:t>
            </a:r>
            <a:r>
              <a:rPr lang="zh-CN" altLang="en-US" sz="1400" dirty="0"/>
              <a:t>junction is attached to the other end of the molecule. The final library consists of a </a:t>
            </a:r>
            <a:r>
              <a:rPr lang="en-US" altLang="zh-CN" sz="1400" dirty="0"/>
              <a:t>read</a:t>
            </a:r>
            <a:r>
              <a:rPr lang="zh-CN" altLang="en-US" sz="1400" dirty="0"/>
              <a:t> containing cell-specific barcodes (to identify reads from different cells) and molecular-specific </a:t>
            </a:r>
            <a:r>
              <a:rPr lang="en-US" altLang="zh-CN" sz="1400" dirty="0"/>
              <a:t>UMIs </a:t>
            </a:r>
            <a:r>
              <a:rPr lang="zh-CN" altLang="en-US" sz="1400" dirty="0"/>
              <a:t>(to quantify the expression of a gene), while a second </a:t>
            </a:r>
            <a:r>
              <a:rPr lang="en-US" altLang="zh-CN" sz="1400" dirty="0"/>
              <a:t>read </a:t>
            </a:r>
            <a:r>
              <a:rPr lang="zh-CN" altLang="en-US" sz="1400" dirty="0"/>
              <a:t>contains sequences from the actual </a:t>
            </a:r>
            <a:r>
              <a:rPr lang="en-US" altLang="zh-CN" sz="1400" dirty="0"/>
              <a:t>cDNA </a:t>
            </a:r>
            <a:r>
              <a:rPr lang="zh-CN" altLang="en-US" sz="1400" dirty="0"/>
              <a:t>molecule that can be used to compare it to a reference transcriptome.</a:t>
            </a:r>
            <a:endParaRPr lang="en-US" altLang="zh-CN" sz="1400" dirty="0"/>
          </a:p>
          <a:p>
            <a:pPr>
              <a:lnSpc>
                <a:spcPct val="130000"/>
              </a:lnSpc>
              <a:buFont typeface="Wingdings" panose="05000000000000000000" pitchFamily="2" charset="2"/>
              <a:buChar char="ü"/>
            </a:pPr>
            <a:r>
              <a:rPr lang="zh-CN" altLang="en-US" sz="1400" dirty="0"/>
              <a:t>The difference between </a:t>
            </a:r>
            <a:r>
              <a:rPr lang="en-US" altLang="zh-CN" sz="1400" dirty="0"/>
              <a:t>protocols </a:t>
            </a:r>
            <a:r>
              <a:rPr lang="zh-CN" altLang="en-US" sz="1400" dirty="0"/>
              <a:t>based on </a:t>
            </a:r>
            <a:r>
              <a:rPr lang="en-US" altLang="zh-CN" sz="1400" dirty="0"/>
              <a:t>5' </a:t>
            </a:r>
            <a:r>
              <a:rPr lang="zh-CN" altLang="en-US" sz="1400" dirty="0"/>
              <a:t>and </a:t>
            </a:r>
            <a:r>
              <a:rPr lang="en-US" altLang="zh-CN" sz="1400" dirty="0"/>
              <a:t>3' </a:t>
            </a:r>
            <a:r>
              <a:rPr lang="zh-CN" altLang="en-US" sz="1400" dirty="0"/>
              <a:t>tags is which end of the transcript is sequenced. </a:t>
            </a:r>
            <a:r>
              <a:rPr lang="en-US" altLang="zh-CN" sz="1400" dirty="0"/>
              <a:t>3' </a:t>
            </a:r>
            <a:r>
              <a:rPr lang="zh-CN" altLang="en-US" sz="1400" dirty="0"/>
              <a:t>protocols are more commonly used, although many protocols now allow sequencing from either end (e.g. </a:t>
            </a:r>
            <a:r>
              <a:rPr lang="en-US" altLang="zh-CN" sz="1400" dirty="0"/>
              <a:t>10x Chromium </a:t>
            </a:r>
            <a:r>
              <a:rPr lang="zh-CN" altLang="en-US" sz="1400" dirty="0"/>
              <a:t>supports both ends). the advantage of sequencing the </a:t>
            </a:r>
            <a:r>
              <a:rPr lang="en-US" altLang="zh-CN" sz="1400" dirty="0"/>
              <a:t>5' </a:t>
            </a:r>
            <a:r>
              <a:rPr lang="zh-CN" altLang="en-US" sz="1400" dirty="0"/>
              <a:t>end is that we can obtain information about the transcription start site (</a:t>
            </a:r>
            <a:r>
              <a:rPr lang="en-US" altLang="zh-CN" sz="1400" dirty="0"/>
              <a:t>TSS</a:t>
            </a:r>
            <a:r>
              <a:rPr lang="zh-CN" altLang="en-US" sz="1400" dirty="0"/>
              <a:t>) and thus can explore whether there is different </a:t>
            </a:r>
            <a:r>
              <a:rPr lang="en-US" altLang="zh-CN" sz="1400" dirty="0"/>
              <a:t>TSS </a:t>
            </a:r>
            <a:r>
              <a:rPr lang="zh-CN" altLang="en-US" sz="1400" dirty="0"/>
              <a:t>use between different cells.</a:t>
            </a:r>
          </a:p>
        </p:txBody>
      </p:sp>
      <p:sp>
        <p:nvSpPr>
          <p:cNvPr id="3" name="标题 2">
            <a:extLst>
              <a:ext uri="{FF2B5EF4-FFF2-40B4-BE49-F238E27FC236}">
                <a16:creationId xmlns:a16="http://schemas.microsoft.com/office/drawing/2014/main" id="{1C7FCEF6-E90B-2807-8305-52002C58138E}"/>
              </a:ext>
            </a:extLst>
          </p:cNvPr>
          <p:cNvSpPr>
            <a:spLocks noGrp="1"/>
          </p:cNvSpPr>
          <p:nvPr>
            <p:ph type="title"/>
          </p:nvPr>
        </p:nvSpPr>
        <p:spPr/>
        <p:txBody>
          <a:bodyPr>
            <a:normAutofit/>
          </a:bodyPr>
          <a:lstStyle/>
          <a:p>
            <a:r>
              <a:rPr lang="zh-CN" altLang="en-US" sz="4000" dirty="0"/>
              <a:t>Tag-based transcript quantification</a:t>
            </a:r>
          </a:p>
        </p:txBody>
      </p:sp>
      <p:pic>
        <p:nvPicPr>
          <p:cNvPr id="4098" name="Picture 2">
            <a:extLst>
              <a:ext uri="{FF2B5EF4-FFF2-40B4-BE49-F238E27FC236}">
                <a16:creationId xmlns:a16="http://schemas.microsoft.com/office/drawing/2014/main" id="{014E358B-6B9B-F67A-C6D3-1696F05B30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0797" y="1656018"/>
            <a:ext cx="5782114" cy="3833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9638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73265F5-8B61-BC36-E1E9-9A8ABDFD98F5}"/>
              </a:ext>
            </a:extLst>
          </p:cNvPr>
          <p:cNvSpPr>
            <a:spLocks noGrp="1"/>
          </p:cNvSpPr>
          <p:nvPr>
            <p:ph idx="1"/>
          </p:nvPr>
        </p:nvSpPr>
        <p:spPr>
          <a:xfrm>
            <a:off x="838200" y="1471664"/>
            <a:ext cx="10515600" cy="2907048"/>
          </a:xfrm>
        </p:spPr>
        <p:txBody>
          <a:bodyPr>
            <a:normAutofit/>
          </a:bodyPr>
          <a:lstStyle/>
          <a:p>
            <a:pPr>
              <a:lnSpc>
                <a:spcPct val="120000"/>
              </a:lnSpc>
              <a:buFont typeface="Wingdings" panose="05000000000000000000" pitchFamily="2" charset="2"/>
              <a:buChar char="p"/>
            </a:pPr>
            <a:r>
              <a:rPr lang="zh-CN" altLang="en-US" sz="2000" dirty="0"/>
              <a:t>The main issues are as follows</a:t>
            </a:r>
            <a:endParaRPr lang="en-US" altLang="zh-CN" sz="2000" dirty="0"/>
          </a:p>
          <a:p>
            <a:pPr lvl="1">
              <a:lnSpc>
                <a:spcPct val="120000"/>
              </a:lnSpc>
              <a:buFont typeface="Wingdings" panose="05000000000000000000" pitchFamily="2" charset="2"/>
              <a:buChar char="ü"/>
            </a:pPr>
            <a:r>
              <a:rPr lang="zh-CN" altLang="en-US" sz="1800" dirty="0"/>
              <a:t>Which platform to choose</a:t>
            </a:r>
            <a:r>
              <a:rPr lang="en-US" altLang="zh-CN" sz="1800" dirty="0"/>
              <a:t>?</a:t>
            </a:r>
          </a:p>
          <a:p>
            <a:pPr lvl="1">
              <a:lnSpc>
                <a:spcPct val="120000"/>
              </a:lnSpc>
              <a:buFont typeface="Wingdings" panose="05000000000000000000" pitchFamily="2" charset="2"/>
              <a:buChar char="ü"/>
            </a:pPr>
            <a:r>
              <a:rPr lang="zh-CN" altLang="en-US" sz="1800" dirty="0"/>
              <a:t>How many cells need to b</a:t>
            </a:r>
            <a:r>
              <a:rPr lang="en-US" altLang="zh-CN" sz="1800" dirty="0"/>
              <a:t>e used?</a:t>
            </a:r>
          </a:p>
          <a:p>
            <a:pPr lvl="1">
              <a:lnSpc>
                <a:spcPct val="120000"/>
              </a:lnSpc>
              <a:buFont typeface="Wingdings" panose="05000000000000000000" pitchFamily="2" charset="2"/>
              <a:buChar char="ü"/>
            </a:pPr>
            <a:r>
              <a:rPr lang="zh-CN" altLang="en-US" sz="1800" dirty="0"/>
              <a:t>How much </a:t>
            </a:r>
            <a:r>
              <a:rPr lang="en-US" altLang="zh-CN" sz="1800" dirty="0"/>
              <a:t>sequencing </a:t>
            </a:r>
            <a:r>
              <a:rPr lang="zh-CN" altLang="en-US" sz="1800" dirty="0"/>
              <a:t>data per cell</a:t>
            </a:r>
            <a:r>
              <a:rPr lang="en-US" altLang="zh-CN" sz="1800" dirty="0"/>
              <a:t>?</a:t>
            </a:r>
          </a:p>
          <a:p>
            <a:pPr lvl="1">
              <a:lnSpc>
                <a:spcPct val="120000"/>
              </a:lnSpc>
              <a:buFont typeface="Wingdings" panose="05000000000000000000" pitchFamily="2" charset="2"/>
              <a:buChar char="ü"/>
            </a:pPr>
            <a:r>
              <a:rPr lang="zh-CN" altLang="en-US" sz="1800" dirty="0"/>
              <a:t>Do I need to set a repeat</a:t>
            </a:r>
            <a:r>
              <a:rPr lang="en-US" altLang="zh-CN" sz="1800" dirty="0"/>
              <a:t>?</a:t>
            </a:r>
            <a:endParaRPr lang="zh-CN" altLang="en-US" sz="1800" dirty="0"/>
          </a:p>
        </p:txBody>
      </p:sp>
      <p:sp>
        <p:nvSpPr>
          <p:cNvPr id="3" name="标题 2">
            <a:extLst>
              <a:ext uri="{FF2B5EF4-FFF2-40B4-BE49-F238E27FC236}">
                <a16:creationId xmlns:a16="http://schemas.microsoft.com/office/drawing/2014/main" id="{26B03BA2-EF02-CF86-D85D-1894D152AE82}"/>
              </a:ext>
            </a:extLst>
          </p:cNvPr>
          <p:cNvSpPr>
            <a:spLocks noGrp="1"/>
          </p:cNvSpPr>
          <p:nvPr>
            <p:ph type="title"/>
          </p:nvPr>
        </p:nvSpPr>
        <p:spPr/>
        <p:txBody>
          <a:bodyPr>
            <a:normAutofit/>
          </a:bodyPr>
          <a:lstStyle/>
          <a:p>
            <a:r>
              <a:rPr lang="en-US" altLang="zh-CN" sz="4000" dirty="0"/>
              <a:t>6.</a:t>
            </a:r>
            <a:r>
              <a:rPr lang="zh-CN" altLang="en-US" sz="4000" dirty="0"/>
              <a:t> </a:t>
            </a:r>
            <a:r>
              <a:rPr lang="en-US" altLang="zh-CN" sz="4000" dirty="0"/>
              <a:t>F</a:t>
            </a:r>
            <a:r>
              <a:rPr lang="zh-CN" altLang="en-US" sz="4000" dirty="0"/>
              <a:t>requently asked questions</a:t>
            </a:r>
          </a:p>
        </p:txBody>
      </p:sp>
    </p:spTree>
    <p:extLst>
      <p:ext uri="{BB962C8B-B14F-4D97-AF65-F5344CB8AC3E}">
        <p14:creationId xmlns:p14="http://schemas.microsoft.com/office/powerpoint/2010/main" val="143147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78F74F3-F4B3-C7F0-DDE8-B76010B21E8B}"/>
              </a:ext>
            </a:extLst>
          </p:cNvPr>
          <p:cNvSpPr>
            <a:spLocks noGrp="1"/>
          </p:cNvSpPr>
          <p:nvPr>
            <p:ph idx="1"/>
          </p:nvPr>
        </p:nvSpPr>
        <p:spPr>
          <a:xfrm>
            <a:off x="838200" y="1326382"/>
            <a:ext cx="6909079" cy="4119825"/>
          </a:xfrm>
        </p:spPr>
        <p:txBody>
          <a:bodyPr>
            <a:normAutofit fontScale="55000" lnSpcReduction="20000"/>
          </a:bodyPr>
          <a:lstStyle/>
          <a:p>
            <a:pPr>
              <a:lnSpc>
                <a:spcPct val="140000"/>
              </a:lnSpc>
              <a:buFont typeface="Wingdings" panose="05000000000000000000" pitchFamily="2" charset="2"/>
              <a:buChar char="p"/>
            </a:pPr>
            <a:r>
              <a:rPr lang="zh-CN" altLang="en-US" dirty="0"/>
              <a:t>Depends on what kind of biological problem the researcher needs to solve.</a:t>
            </a:r>
            <a:endParaRPr lang="en-US" altLang="zh-CN" dirty="0"/>
          </a:p>
          <a:p>
            <a:pPr lvl="1">
              <a:lnSpc>
                <a:spcPct val="140000"/>
              </a:lnSpc>
              <a:buFont typeface="Wingdings" panose="05000000000000000000" pitchFamily="2" charset="2"/>
              <a:buChar char="ü"/>
            </a:pPr>
            <a:r>
              <a:rPr lang="zh-CN" altLang="en-US" dirty="0"/>
              <a:t>If one is interested in characterizing the composition of a heterogeneous tissue, then the droplet-based approach is more appropriate because it can capture a large number of cells (including rare types of cells) in an unbiased manner.</a:t>
            </a:r>
            <a:endParaRPr lang="en-US" altLang="zh-CN" dirty="0"/>
          </a:p>
          <a:p>
            <a:pPr lvl="1">
              <a:lnSpc>
                <a:spcPct val="140000"/>
              </a:lnSpc>
              <a:buFont typeface="Wingdings" panose="05000000000000000000" pitchFamily="2" charset="2"/>
              <a:buChar char="ü"/>
            </a:pPr>
            <a:r>
              <a:rPr lang="zh-CN" altLang="en-US" dirty="0"/>
              <a:t>If one is interested in characterizing a specific cell population that has a known surface marker, then it is best to enrich with </a:t>
            </a:r>
            <a:r>
              <a:rPr lang="en-US" altLang="zh-CN" dirty="0"/>
              <a:t>FACS </a:t>
            </a:r>
            <a:r>
              <a:rPr lang="zh-CN" altLang="en-US" dirty="0"/>
              <a:t>and then sequence fewer cells at a higher sequencing depth.</a:t>
            </a:r>
            <a:endParaRPr lang="en-US" altLang="zh-CN" dirty="0"/>
          </a:p>
          <a:p>
            <a:pPr lvl="1">
              <a:lnSpc>
                <a:spcPct val="140000"/>
              </a:lnSpc>
              <a:buFont typeface="Wingdings" panose="05000000000000000000" pitchFamily="2" charset="2"/>
              <a:buChar char="ü"/>
            </a:pPr>
            <a:r>
              <a:rPr lang="zh-CN" altLang="en-US" dirty="0"/>
              <a:t>If one is interested in studying different isoforms, full-length transcript quantification is more appropriate, which is not possible with tag-based methods.</a:t>
            </a:r>
            <a:endParaRPr lang="en-US" altLang="zh-CN" dirty="0"/>
          </a:p>
          <a:p>
            <a:pPr lvl="1">
              <a:lnSpc>
                <a:spcPct val="140000"/>
              </a:lnSpc>
              <a:buFont typeface="Wingdings" panose="05000000000000000000" pitchFamily="2" charset="2"/>
              <a:buChar char="ü"/>
            </a:pPr>
            <a:r>
              <a:rPr lang="zh-CN" altLang="en-US" dirty="0"/>
              <a:t>In contrast, </a:t>
            </a:r>
            <a:r>
              <a:rPr lang="en-US" altLang="zh-CN" dirty="0"/>
              <a:t>UMIs </a:t>
            </a:r>
            <a:r>
              <a:rPr lang="zh-CN" altLang="en-US" dirty="0"/>
              <a:t>can only be used with tagging protocols, and they can improve gene quantification.</a:t>
            </a:r>
            <a:endParaRPr lang="en-US" altLang="zh-CN" dirty="0"/>
          </a:p>
        </p:txBody>
      </p:sp>
      <p:sp>
        <p:nvSpPr>
          <p:cNvPr id="3" name="标题 2">
            <a:extLst>
              <a:ext uri="{FF2B5EF4-FFF2-40B4-BE49-F238E27FC236}">
                <a16:creationId xmlns:a16="http://schemas.microsoft.com/office/drawing/2014/main" id="{22532C5B-9614-2957-85EF-A241E9889E59}"/>
              </a:ext>
            </a:extLst>
          </p:cNvPr>
          <p:cNvSpPr>
            <a:spLocks noGrp="1"/>
          </p:cNvSpPr>
          <p:nvPr>
            <p:ph type="title"/>
          </p:nvPr>
        </p:nvSpPr>
        <p:spPr/>
        <p:txBody>
          <a:bodyPr>
            <a:normAutofit/>
          </a:bodyPr>
          <a:lstStyle/>
          <a:p>
            <a:r>
              <a:rPr lang="en-US" altLang="zh-CN" sz="4000" dirty="0"/>
              <a:t>6.1 </a:t>
            </a:r>
            <a:r>
              <a:rPr lang="zh-CN" altLang="en-US" sz="4000" dirty="0"/>
              <a:t>About the platform</a:t>
            </a:r>
          </a:p>
        </p:txBody>
      </p:sp>
      <p:pic>
        <p:nvPicPr>
          <p:cNvPr id="5122" name="Picture 2">
            <a:extLst>
              <a:ext uri="{FF2B5EF4-FFF2-40B4-BE49-F238E27FC236}">
                <a16:creationId xmlns:a16="http://schemas.microsoft.com/office/drawing/2014/main" id="{90EF04DB-E051-42A0-816C-E440901239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3938" y="1562033"/>
            <a:ext cx="4045653" cy="3957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1795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AD7499-D536-EFFA-938E-045CBDA53CDC}"/>
              </a:ext>
            </a:extLst>
          </p:cNvPr>
          <p:cNvSpPr>
            <a:spLocks noGrp="1"/>
          </p:cNvSpPr>
          <p:nvPr>
            <p:ph type="title"/>
          </p:nvPr>
        </p:nvSpPr>
        <p:spPr>
          <a:xfrm>
            <a:off x="1159564" y="365125"/>
            <a:ext cx="10194235" cy="619677"/>
          </a:xfrm>
        </p:spPr>
        <p:txBody>
          <a:bodyPr>
            <a:normAutofit fontScale="90000"/>
          </a:bodyPr>
          <a:lstStyle/>
          <a:p>
            <a:r>
              <a:rPr lang="zh-CN" altLang="en-US" dirty="0"/>
              <a:t>Course Introduction</a:t>
            </a:r>
          </a:p>
        </p:txBody>
      </p:sp>
      <p:sp>
        <p:nvSpPr>
          <p:cNvPr id="3" name="内容占位符 2">
            <a:extLst>
              <a:ext uri="{FF2B5EF4-FFF2-40B4-BE49-F238E27FC236}">
                <a16:creationId xmlns:a16="http://schemas.microsoft.com/office/drawing/2014/main" id="{D36E2E9D-6E73-D10F-52D7-2CD8CEFE9560}"/>
              </a:ext>
            </a:extLst>
          </p:cNvPr>
          <p:cNvSpPr>
            <a:spLocks noGrp="1"/>
          </p:cNvSpPr>
          <p:nvPr>
            <p:ph idx="1"/>
          </p:nvPr>
        </p:nvSpPr>
        <p:spPr>
          <a:xfrm>
            <a:off x="838199" y="1220925"/>
            <a:ext cx="10863148" cy="5194743"/>
          </a:xfrm>
        </p:spPr>
        <p:txBody>
          <a:bodyPr>
            <a:normAutofit fontScale="62500" lnSpcReduction="20000"/>
          </a:bodyPr>
          <a:lstStyle/>
          <a:p>
            <a:pPr>
              <a:lnSpc>
                <a:spcPct val="140000"/>
              </a:lnSpc>
              <a:buFont typeface="Wingdings" panose="05000000000000000000" pitchFamily="2" charset="2"/>
              <a:buChar char="ü"/>
            </a:pPr>
            <a:r>
              <a:rPr lang="zh-CN" altLang="en-US" dirty="0">
                <a:latin typeface="+mn-ea"/>
              </a:rPr>
              <a:t>Overview</a:t>
            </a:r>
            <a:endParaRPr lang="en-US" altLang="zh-CN" dirty="0">
              <a:latin typeface="+mn-ea"/>
            </a:endParaRPr>
          </a:p>
          <a:p>
            <a:pPr lvl="1">
              <a:lnSpc>
                <a:spcPct val="140000"/>
              </a:lnSpc>
              <a:buFont typeface="Wingdings" panose="05000000000000000000" pitchFamily="2" charset="2"/>
              <a:buChar char="ü"/>
            </a:pPr>
            <a:r>
              <a:rPr lang="en-US" altLang="zh-CN" sz="1600" dirty="0">
                <a:latin typeface="+mn-ea"/>
              </a:rPr>
              <a:t>This course is an introduction to the field of single-cell RNA sequencing. It encompass a range of </a:t>
            </a:r>
            <a:r>
              <a:rPr lang="en-US" altLang="zh-CN" sz="1600" dirty="0" err="1">
                <a:latin typeface="+mn-ea"/>
              </a:rPr>
              <a:t>softwares</a:t>
            </a:r>
            <a:r>
              <a:rPr lang="en-US" altLang="zh-CN" sz="1600" dirty="0">
                <a:latin typeface="+mn-ea"/>
              </a:rPr>
              <a:t> and analytical workflows, from best practices for filtering </a:t>
            </a:r>
            <a:r>
              <a:rPr lang="en-US" altLang="zh-CN" sz="1600" dirty="0" err="1">
                <a:latin typeface="+mn-ea"/>
              </a:rPr>
              <a:t>scRNA</a:t>
            </a:r>
            <a:r>
              <a:rPr lang="en-US" altLang="zh-CN" sz="1600" dirty="0">
                <a:latin typeface="+mn-ea"/>
              </a:rPr>
              <a:t>-seq data to downstream analysis for cell clustering and temporal sequencing. This course will help participants obtain accurate insights in the pre-processing, analysis and interpretation of </a:t>
            </a:r>
            <a:r>
              <a:rPr lang="en-US" altLang="zh-CN" sz="1600" dirty="0" err="1">
                <a:latin typeface="+mn-ea"/>
              </a:rPr>
              <a:t>scRNA</a:t>
            </a:r>
            <a:r>
              <a:rPr lang="en-US" altLang="zh-CN" sz="1600" dirty="0">
                <a:latin typeface="+mn-ea"/>
              </a:rPr>
              <a:t>-seq data.</a:t>
            </a:r>
          </a:p>
          <a:p>
            <a:pPr lvl="1">
              <a:lnSpc>
                <a:spcPct val="140000"/>
              </a:lnSpc>
              <a:buFont typeface="Wingdings" panose="05000000000000000000" pitchFamily="2" charset="2"/>
              <a:buChar char="ü"/>
            </a:pPr>
            <a:r>
              <a:rPr lang="en-US" altLang="zh-CN" sz="1600" dirty="0">
                <a:latin typeface="+mn-ea"/>
              </a:rPr>
              <a:t>The course begins with an introduction to general concepts about single-cell RNA sequencing. From there, we will go on to describe the major analytical steps from raw sequencing data to processed and usable data. We will introduce classical analytical workflows, their output and possible pathways for downstream analysis.</a:t>
            </a:r>
          </a:p>
          <a:p>
            <a:pPr lvl="1">
              <a:lnSpc>
                <a:spcPct val="140000"/>
              </a:lnSpc>
              <a:buFont typeface="Wingdings" panose="05000000000000000000" pitchFamily="2" charset="2"/>
              <a:buChar char="ü"/>
            </a:pPr>
            <a:r>
              <a:rPr lang="en-US" altLang="zh-CN" sz="1600" dirty="0">
                <a:latin typeface="+mn-ea"/>
              </a:rPr>
              <a:t>In the whole course we focus on the R/Bioconductor ecosystem and the different software packages that will be used to analyze the datasets and learn new methods</a:t>
            </a:r>
          </a:p>
          <a:p>
            <a:pPr>
              <a:lnSpc>
                <a:spcPct val="140000"/>
              </a:lnSpc>
              <a:buFont typeface="Wingdings" panose="05000000000000000000" pitchFamily="2" charset="2"/>
              <a:buChar char="ü"/>
            </a:pPr>
            <a:r>
              <a:rPr lang="zh-CN" altLang="en-US" sz="2400" dirty="0">
                <a:latin typeface="+mn-ea"/>
              </a:rPr>
              <a:t>Course Schedule</a:t>
            </a:r>
            <a:endParaRPr lang="en-US" altLang="zh-CN" sz="2400" dirty="0">
              <a:latin typeface="+mn-ea"/>
            </a:endParaRPr>
          </a:p>
          <a:p>
            <a:pPr lvl="1">
              <a:lnSpc>
                <a:spcPct val="140000"/>
              </a:lnSpc>
              <a:buFont typeface="Wingdings" panose="05000000000000000000" pitchFamily="2" charset="2"/>
              <a:buChar char="ü"/>
            </a:pPr>
            <a:r>
              <a:rPr lang="zh-CN" altLang="en-US" sz="1600" dirty="0">
                <a:latin typeface="+mn-ea"/>
              </a:rPr>
              <a:t>The course is delivered in modules over </a:t>
            </a:r>
            <a:r>
              <a:rPr lang="en-US" altLang="zh-CN" sz="1600" dirty="0">
                <a:latin typeface="+mn-ea"/>
              </a:rPr>
              <a:t>three</a:t>
            </a:r>
            <a:r>
              <a:rPr lang="zh-CN" altLang="en-US" sz="1600" dirty="0">
                <a:latin typeface="+mn-ea"/>
              </a:rPr>
              <a:t> days. During the first </a:t>
            </a:r>
            <a:r>
              <a:rPr lang="en-US" altLang="zh-CN" sz="1600" dirty="0">
                <a:latin typeface="+mn-ea"/>
              </a:rPr>
              <a:t>1/3 of </a:t>
            </a:r>
            <a:r>
              <a:rPr lang="zh-CN" altLang="en-US" sz="1600" dirty="0">
                <a:latin typeface="+mn-ea"/>
              </a:rPr>
              <a:t>each day, formal lectures will cover the key concepts needed to understand the principles of </a:t>
            </a:r>
            <a:r>
              <a:rPr lang="en-US" altLang="zh-CN" sz="1600" dirty="0">
                <a:latin typeface="+mn-ea"/>
              </a:rPr>
              <a:t>scRNA-seq </a:t>
            </a:r>
            <a:r>
              <a:rPr lang="zh-CN" altLang="en-US" sz="1600" dirty="0">
                <a:latin typeface="+mn-ea"/>
              </a:rPr>
              <a:t>analysis (approximately </a:t>
            </a:r>
            <a:r>
              <a:rPr lang="en-US" altLang="zh-CN" sz="1600" dirty="0">
                <a:latin typeface="+mn-ea"/>
              </a:rPr>
              <a:t>2 </a:t>
            </a:r>
            <a:r>
              <a:rPr lang="zh-CN" altLang="en-US" sz="1600" dirty="0">
                <a:latin typeface="+mn-ea"/>
              </a:rPr>
              <a:t>hours).</a:t>
            </a:r>
            <a:endParaRPr lang="en-US" altLang="zh-CN" sz="1600" dirty="0">
              <a:latin typeface="+mn-ea"/>
            </a:endParaRPr>
          </a:p>
          <a:p>
            <a:pPr lvl="1">
              <a:lnSpc>
                <a:spcPct val="140000"/>
              </a:lnSpc>
              <a:buFont typeface="Wingdings" panose="05000000000000000000" pitchFamily="2" charset="2"/>
              <a:buChar char="ü"/>
            </a:pPr>
            <a:r>
              <a:rPr lang="zh-CN" altLang="en-US" sz="1600" dirty="0">
                <a:latin typeface="+mn-ea"/>
              </a:rPr>
              <a:t>After these lectures, practical examples will be shown to illustrate how to translate the knowledge gained into functional </a:t>
            </a:r>
            <a:r>
              <a:rPr lang="en-US" altLang="zh-CN" sz="1600" dirty="0">
                <a:latin typeface="+mn-ea"/>
              </a:rPr>
              <a:t>R </a:t>
            </a:r>
            <a:r>
              <a:rPr lang="zh-CN" altLang="en-US" sz="1600" dirty="0">
                <a:latin typeface="+mn-ea"/>
              </a:rPr>
              <a:t>codes (</a:t>
            </a:r>
            <a:r>
              <a:rPr lang="en-US" altLang="zh-CN" sz="1600" dirty="0">
                <a:latin typeface="+mn-ea"/>
              </a:rPr>
              <a:t>~1 </a:t>
            </a:r>
            <a:r>
              <a:rPr lang="zh-CN" altLang="en-US" sz="1600" dirty="0">
                <a:latin typeface="+mn-ea"/>
              </a:rPr>
              <a:t>hour). During this phase, participants will become familiar with state-of-the-art </a:t>
            </a:r>
            <a:r>
              <a:rPr lang="en-US" altLang="zh-CN" sz="1600" dirty="0" err="1">
                <a:latin typeface="+mn-ea"/>
              </a:rPr>
              <a:t>scRNAseq </a:t>
            </a:r>
            <a:r>
              <a:rPr lang="zh-CN" altLang="en-US" sz="1600" dirty="0">
                <a:latin typeface="+mn-ea"/>
              </a:rPr>
              <a:t>analysis packages, as well as bioinformatics best practices. In the second half of the day (</a:t>
            </a:r>
            <a:r>
              <a:rPr lang="en-US" altLang="zh-CN" sz="1600" dirty="0">
                <a:latin typeface="+mn-ea"/>
              </a:rPr>
              <a:t>3 hours), participants </a:t>
            </a:r>
            <a:r>
              <a:rPr lang="zh-CN" altLang="en-US" sz="1600" dirty="0">
                <a:latin typeface="+mn-ea"/>
              </a:rPr>
              <a:t>will work on their own, following guided exercises to improve their understanding of scRNAseq analysis workflow.</a:t>
            </a:r>
            <a:endParaRPr lang="en-US" altLang="zh-CN" sz="1600" dirty="0">
              <a:latin typeface="+mn-ea"/>
            </a:endParaRPr>
          </a:p>
          <a:p>
            <a:pPr lvl="1">
              <a:lnSpc>
                <a:spcPct val="140000"/>
              </a:lnSpc>
              <a:buFont typeface="Wingdings" panose="05000000000000000000" pitchFamily="2" charset="2"/>
              <a:buChar char="ü"/>
            </a:pPr>
            <a:r>
              <a:rPr lang="zh-CN" altLang="en-US" sz="1600" dirty="0">
                <a:latin typeface="+mn-ea"/>
              </a:rPr>
              <a:t>Tips and solutions will be provided for each exercise. The exercises will focus primarily on the specific concepts introduced earlier in the day. However, the analysis steps learned in the previous days will also be integrated so that by the end of the week, participants are fully capable of performing basic </a:t>
            </a:r>
            <a:r>
              <a:rPr lang="en-US" altLang="zh-CN" sz="1600" dirty="0" err="1">
                <a:latin typeface="+mn-ea"/>
              </a:rPr>
              <a:t>scRNAseq </a:t>
            </a:r>
            <a:r>
              <a:rPr lang="zh-CN" altLang="en-US" sz="1600" dirty="0">
                <a:latin typeface="+mn-ea"/>
              </a:rPr>
              <a:t>analysis from start to finish.</a:t>
            </a:r>
            <a:endParaRPr lang="en-US" altLang="zh-CN" sz="1600" dirty="0">
              <a:latin typeface="+mn-ea"/>
            </a:endParaRPr>
          </a:p>
          <a:p>
            <a:pPr lvl="1">
              <a:lnSpc>
                <a:spcPct val="140000"/>
              </a:lnSpc>
              <a:buFont typeface="Wingdings" panose="05000000000000000000" pitchFamily="2" charset="2"/>
              <a:buChar char="ü"/>
            </a:pPr>
            <a:r>
              <a:rPr lang="zh-CN" altLang="en-US" sz="1600" dirty="0">
                <a:latin typeface="+mn-ea"/>
              </a:rPr>
              <a:t>Office hours will take place during the last hour of the exercise. The instructor will answer individual questions related to the daily exercises. the </a:t>
            </a:r>
            <a:r>
              <a:rPr lang="en-US" altLang="zh-CN" sz="1600" dirty="0">
                <a:latin typeface="+mn-ea"/>
              </a:rPr>
              <a:t>Slack </a:t>
            </a:r>
            <a:r>
              <a:rPr lang="zh-CN" altLang="en-US" sz="1600" dirty="0">
                <a:latin typeface="+mn-ea"/>
              </a:rPr>
              <a:t>channel will also be available so that everyone can get a Q&amp;A.</a:t>
            </a:r>
            <a:endParaRPr lang="en-US" altLang="zh-CN" sz="1600" dirty="0">
              <a:latin typeface="+mn-ea"/>
            </a:endParaRPr>
          </a:p>
          <a:p>
            <a:pPr>
              <a:lnSpc>
                <a:spcPct val="140000"/>
              </a:lnSpc>
              <a:buFont typeface="Wingdings" panose="05000000000000000000" pitchFamily="2" charset="2"/>
              <a:buChar char="ü"/>
            </a:pPr>
            <a:r>
              <a:rPr lang="zh-CN" altLang="en-US" sz="2000" dirty="0">
                <a:latin typeface="+mn-ea"/>
              </a:rPr>
              <a:t>Learning outcomes</a:t>
            </a:r>
            <a:endParaRPr lang="en-US" altLang="zh-CN" sz="2000" dirty="0">
              <a:latin typeface="+mn-ea"/>
            </a:endParaRPr>
          </a:p>
          <a:p>
            <a:pPr lvl="1">
              <a:lnSpc>
                <a:spcPct val="140000"/>
              </a:lnSpc>
              <a:buFont typeface="Wingdings" panose="05000000000000000000" pitchFamily="2" charset="2"/>
              <a:buChar char="ü"/>
            </a:pPr>
            <a:r>
              <a:rPr lang="en-US" altLang="zh-CN" sz="1600" dirty="0">
                <a:latin typeface="+mn-ea"/>
              </a:rPr>
              <a:t>By the end of this course, you should be able to understand 1) the advantages/disadvantages of different single-cell RNA-seq methods, 2) </a:t>
            </a:r>
            <a:r>
              <a:rPr lang="en-US" altLang="zh-CN" sz="1600" dirty="0" err="1">
                <a:latin typeface="+mn-ea"/>
              </a:rPr>
              <a:t>scRNA</a:t>
            </a:r>
            <a:r>
              <a:rPr lang="en-US" altLang="zh-CN" sz="1600" dirty="0">
                <a:latin typeface="+mn-ea"/>
              </a:rPr>
              <a:t>-seq data processing and quality control normalization, 3) </a:t>
            </a:r>
            <a:r>
              <a:rPr lang="en-US" altLang="zh-CN" sz="1600" dirty="0" err="1">
                <a:latin typeface="+mn-ea"/>
              </a:rPr>
              <a:t>scRNA</a:t>
            </a:r>
            <a:r>
              <a:rPr lang="en-US" altLang="zh-CN" sz="1600" dirty="0">
                <a:latin typeface="+mn-ea"/>
              </a:rPr>
              <a:t>-seq data batch effect elimination, 4) results visualization, 5) and apply dimensionality reduction techniques for cell clustering and annotation for differential gene expression analysis to infer cell trajectories and pseudo-times.</a:t>
            </a:r>
            <a:endParaRPr lang="zh-CN" altLang="en-US" dirty="0">
              <a:latin typeface="+mn-ea"/>
            </a:endParaRPr>
          </a:p>
        </p:txBody>
      </p:sp>
    </p:spTree>
    <p:extLst>
      <p:ext uri="{BB962C8B-B14F-4D97-AF65-F5344CB8AC3E}">
        <p14:creationId xmlns:p14="http://schemas.microsoft.com/office/powerpoint/2010/main" val="33887568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634FF7F-E772-7561-4675-F3F68101A67D}"/>
              </a:ext>
            </a:extLst>
          </p:cNvPr>
          <p:cNvSpPr>
            <a:spLocks noGrp="1"/>
          </p:cNvSpPr>
          <p:nvPr>
            <p:ph idx="1"/>
          </p:nvPr>
        </p:nvSpPr>
        <p:spPr>
          <a:xfrm>
            <a:off x="771832" y="1287308"/>
            <a:ext cx="10515600" cy="1701219"/>
          </a:xfrm>
        </p:spPr>
        <p:txBody>
          <a:bodyPr>
            <a:normAutofit/>
          </a:bodyPr>
          <a:lstStyle/>
          <a:p>
            <a:pPr>
              <a:lnSpc>
                <a:spcPct val="140000"/>
              </a:lnSpc>
              <a:buFont typeface="Wingdings" panose="05000000000000000000" pitchFamily="2" charset="2"/>
              <a:buChar char="ü"/>
            </a:pPr>
            <a:r>
              <a:rPr lang="zh-CN" altLang="en-US" sz="1400" dirty="0"/>
              <a:t>If rare cell types are of interest (no known markers), more cells will need to be sequenced, but the cost of the experiment will also increase.</a:t>
            </a:r>
            <a:endParaRPr lang="en-US" altLang="zh-CN" sz="1400" dirty="0"/>
          </a:p>
          <a:p>
            <a:pPr>
              <a:lnSpc>
                <a:spcPct val="140000"/>
              </a:lnSpc>
              <a:buFont typeface="Wingdings" panose="05000000000000000000" pitchFamily="2" charset="2"/>
              <a:buChar char="ü"/>
            </a:pPr>
            <a:r>
              <a:rPr lang="zh-CN" altLang="en-US" sz="1400" dirty="0"/>
              <a:t>Typically (for </a:t>
            </a:r>
            <a:r>
              <a:rPr lang="en-US" altLang="zh-CN" sz="1400" dirty="0"/>
              <a:t>10X</a:t>
            </a:r>
            <a:r>
              <a:rPr lang="zh-CN" altLang="en-US" sz="1400" dirty="0"/>
              <a:t>) a cell </a:t>
            </a:r>
            <a:r>
              <a:rPr lang="en-US" altLang="zh-CN" sz="1400" dirty="0"/>
              <a:t>number</a:t>
            </a:r>
            <a:r>
              <a:rPr lang="zh-CN" altLang="en-US" sz="1400" dirty="0"/>
              <a:t> of </a:t>
            </a:r>
            <a:r>
              <a:rPr lang="en-US" altLang="zh-CN" sz="1400" dirty="0"/>
              <a:t>500-1w </a:t>
            </a:r>
            <a:r>
              <a:rPr lang="zh-CN" altLang="en-US" sz="1400" dirty="0"/>
              <a:t>per sample is </a:t>
            </a:r>
            <a:r>
              <a:rPr lang="en-US" altLang="zh-CN" sz="1400" dirty="0"/>
              <a:t>sufficient for</a:t>
            </a:r>
            <a:r>
              <a:rPr lang="zh-CN" altLang="en-US" sz="1400" dirty="0"/>
              <a:t> </a:t>
            </a:r>
            <a:r>
              <a:rPr lang="en-US" altLang="zh-CN" sz="1400" dirty="0"/>
              <a:t>an </a:t>
            </a:r>
            <a:r>
              <a:rPr lang="zh-CN" altLang="en-US" sz="1400" dirty="0"/>
              <a:t>experimental analysis requirements.</a:t>
            </a:r>
            <a:endParaRPr lang="en-US" altLang="zh-CN" sz="1400" dirty="0"/>
          </a:p>
          <a:p>
            <a:pPr>
              <a:lnSpc>
                <a:spcPct val="140000"/>
              </a:lnSpc>
              <a:buFont typeface="Wingdings" panose="05000000000000000000" pitchFamily="2" charset="2"/>
              <a:buChar char="ü"/>
            </a:pPr>
            <a:r>
              <a:rPr lang="zh-CN" altLang="en-US" sz="1400" dirty="0"/>
              <a:t>There is a tool to assess the number of cells: https:</a:t>
            </a:r>
            <a:r>
              <a:rPr lang="en-US" altLang="zh-CN" sz="1400" dirty="0">
                <a:hlinkClick r:id="rId2"/>
              </a:rPr>
              <a:t>//satijalab.org/</a:t>
            </a:r>
            <a:r>
              <a:rPr lang="en-US" altLang="zh-CN" sz="1400" dirty="0" err="1">
                <a:hlinkClick r:id="rId2"/>
              </a:rPr>
              <a:t>howmanycells</a:t>
            </a:r>
            <a:r>
              <a:rPr lang="en-US" altLang="zh-CN" sz="1400" dirty="0">
                <a:hlinkClick r:id="rId2"/>
              </a:rPr>
              <a:t>/</a:t>
            </a:r>
            <a:endParaRPr lang="en-US" altLang="zh-CN" sz="1400" dirty="0"/>
          </a:p>
        </p:txBody>
      </p:sp>
      <p:sp>
        <p:nvSpPr>
          <p:cNvPr id="3" name="标题 2">
            <a:extLst>
              <a:ext uri="{FF2B5EF4-FFF2-40B4-BE49-F238E27FC236}">
                <a16:creationId xmlns:a16="http://schemas.microsoft.com/office/drawing/2014/main" id="{466337D8-24F8-A754-B4D6-F019FFB582FA}"/>
              </a:ext>
            </a:extLst>
          </p:cNvPr>
          <p:cNvSpPr>
            <a:spLocks noGrp="1"/>
          </p:cNvSpPr>
          <p:nvPr>
            <p:ph type="title"/>
          </p:nvPr>
        </p:nvSpPr>
        <p:spPr/>
        <p:txBody>
          <a:bodyPr>
            <a:normAutofit/>
          </a:bodyPr>
          <a:lstStyle/>
          <a:p>
            <a:r>
              <a:rPr lang="en-US" altLang="zh-CN" sz="4000" dirty="0"/>
              <a:t>6.2</a:t>
            </a:r>
            <a:r>
              <a:rPr lang="zh-CN" altLang="en-US" sz="4000" dirty="0"/>
              <a:t> </a:t>
            </a:r>
            <a:r>
              <a:rPr lang="en-US" altLang="zh-CN" sz="4000" dirty="0"/>
              <a:t>T</a:t>
            </a:r>
            <a:r>
              <a:rPr lang="zh-CN" altLang="en-US" sz="4000" dirty="0"/>
              <a:t>he issue of cell number</a:t>
            </a:r>
          </a:p>
        </p:txBody>
      </p:sp>
      <p:pic>
        <p:nvPicPr>
          <p:cNvPr id="6" name="图片 5">
            <a:extLst>
              <a:ext uri="{FF2B5EF4-FFF2-40B4-BE49-F238E27FC236}">
                <a16:creationId xmlns:a16="http://schemas.microsoft.com/office/drawing/2014/main" id="{786BA5CD-DE3D-030A-CE98-CEF999554931}"/>
              </a:ext>
            </a:extLst>
          </p:cNvPr>
          <p:cNvPicPr>
            <a:picLocks noChangeAspect="1"/>
          </p:cNvPicPr>
          <p:nvPr/>
        </p:nvPicPr>
        <p:blipFill>
          <a:blip r:embed="rId3"/>
          <a:stretch>
            <a:fillRect/>
          </a:stretch>
        </p:blipFill>
        <p:spPr>
          <a:xfrm>
            <a:off x="4252331" y="3657010"/>
            <a:ext cx="4316481" cy="2925558"/>
          </a:xfrm>
          <a:prstGeom prst="rect">
            <a:avLst/>
          </a:prstGeom>
        </p:spPr>
      </p:pic>
    </p:spTree>
    <p:extLst>
      <p:ext uri="{BB962C8B-B14F-4D97-AF65-F5344CB8AC3E}">
        <p14:creationId xmlns:p14="http://schemas.microsoft.com/office/powerpoint/2010/main" val="4047342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5798A6F-D9AD-8BDC-DFEB-28D6D2C5EA6B}"/>
              </a:ext>
            </a:extLst>
          </p:cNvPr>
          <p:cNvSpPr>
            <a:spLocks noGrp="1"/>
          </p:cNvSpPr>
          <p:nvPr>
            <p:ph idx="1"/>
          </p:nvPr>
        </p:nvSpPr>
        <p:spPr>
          <a:xfrm>
            <a:off x="838199" y="1453674"/>
            <a:ext cx="6196781" cy="4910255"/>
          </a:xfrm>
        </p:spPr>
        <p:txBody>
          <a:bodyPr>
            <a:normAutofit fontScale="92500"/>
          </a:bodyPr>
          <a:lstStyle/>
          <a:p>
            <a:pPr>
              <a:lnSpc>
                <a:spcPct val="130000"/>
              </a:lnSpc>
              <a:buFont typeface="Wingdings" panose="05000000000000000000" pitchFamily="2" charset="2"/>
              <a:buChar char="ü"/>
            </a:pPr>
            <a:r>
              <a:rPr lang="zh-CN" altLang="en-US" sz="2000" dirty="0"/>
              <a:t>At present</a:t>
            </a:r>
            <a:r>
              <a:rPr lang="en-US" altLang="zh-CN" sz="2000" dirty="0"/>
              <a:t>,</a:t>
            </a:r>
            <a:r>
              <a:rPr lang="zh-CN" altLang="en-US" sz="2000" dirty="0"/>
              <a:t> cell mapping studies often use the UMI method </a:t>
            </a:r>
            <a:r>
              <a:rPr lang="en-US" altLang="zh-CN" sz="2000" dirty="0"/>
              <a:t>(drop-seq) with a </a:t>
            </a:r>
            <a:r>
              <a:rPr lang="zh-CN" altLang="en-US" sz="2000" dirty="0"/>
              <a:t>sequencing depth of about </a:t>
            </a:r>
            <a:r>
              <a:rPr lang="en-US" altLang="zh-CN" sz="2000" dirty="0"/>
              <a:t>1 </a:t>
            </a:r>
            <a:r>
              <a:rPr lang="zh-CN" altLang="en-US" sz="2000" dirty="0"/>
              <a:t>million </a:t>
            </a:r>
            <a:r>
              <a:rPr lang="en-US" altLang="zh-CN" sz="2000" dirty="0"/>
              <a:t>reads/cell </a:t>
            </a:r>
            <a:r>
              <a:rPr lang="zh-CN" altLang="en-US" sz="2000" dirty="0"/>
              <a:t>because of the large number of cells (</a:t>
            </a:r>
            <a:r>
              <a:rPr lang="en-US" altLang="zh-CN" sz="2000" dirty="0"/>
              <a:t>&gt;10,000</a:t>
            </a:r>
            <a:r>
              <a:rPr lang="zh-CN" altLang="en-US" sz="2000" dirty="0"/>
              <a:t>) to be sequenced</a:t>
            </a:r>
            <a:r>
              <a:rPr lang="en-US" altLang="zh-CN" sz="2000" dirty="0"/>
              <a:t>.</a:t>
            </a:r>
            <a:r>
              <a:rPr lang="zh-CN" altLang="en-US" sz="2000" dirty="0"/>
              <a:t> </a:t>
            </a:r>
            <a:r>
              <a:rPr lang="en-US" altLang="zh-CN" sz="2000" dirty="0"/>
              <a:t>T</a:t>
            </a:r>
            <a:r>
              <a:rPr lang="zh-CN" altLang="en-US" sz="2000" dirty="0"/>
              <a:t>his type of study is mainly for cell classification and </a:t>
            </a:r>
            <a:r>
              <a:rPr lang="en-US" altLang="zh-CN" sz="2000" dirty="0"/>
              <a:t>marker </a:t>
            </a:r>
            <a:r>
              <a:rPr lang="zh-CN" altLang="en-US" sz="2000" dirty="0"/>
              <a:t>gene identification, so the information of </a:t>
            </a:r>
            <a:r>
              <a:rPr lang="en-US" altLang="zh-CN" sz="2000" dirty="0"/>
              <a:t>UMI </a:t>
            </a:r>
            <a:r>
              <a:rPr lang="zh-CN" altLang="en-US" sz="2000" dirty="0"/>
              <a:t>is sufficient.</a:t>
            </a:r>
            <a:endParaRPr lang="en-US" altLang="zh-CN" sz="2000" dirty="0"/>
          </a:p>
          <a:p>
            <a:pPr>
              <a:lnSpc>
                <a:spcPct val="130000"/>
              </a:lnSpc>
              <a:buFont typeface="Wingdings" panose="05000000000000000000" pitchFamily="2" charset="2"/>
              <a:buChar char="ü"/>
            </a:pPr>
            <a:r>
              <a:rPr lang="zh-CN" altLang="en-US" sz="2000" dirty="0"/>
              <a:t>For other studies, if you want to obtain more information, it is more appropriate to use the full-length mode of </a:t>
            </a:r>
            <a:r>
              <a:rPr lang="en-US" altLang="zh-CN" sz="2000" dirty="0"/>
              <a:t>smart-seq2, and </a:t>
            </a:r>
            <a:r>
              <a:rPr lang="zh-CN" altLang="en-US" sz="2000" dirty="0"/>
              <a:t>it is recommended to sequence at a higher depth so that more biological information such as </a:t>
            </a:r>
            <a:r>
              <a:rPr lang="en-US" altLang="zh-CN" sz="2000" dirty="0"/>
              <a:t>lncRNA</a:t>
            </a:r>
            <a:r>
              <a:rPr lang="zh-CN" altLang="en-US" sz="2000" dirty="0"/>
              <a:t>, </a:t>
            </a:r>
            <a:r>
              <a:rPr lang="en-US" altLang="zh-CN" sz="2000" dirty="0" err="1"/>
              <a:t>miRAN </a:t>
            </a:r>
            <a:r>
              <a:rPr lang="zh-CN" altLang="en-US" sz="2000" dirty="0"/>
              <a:t>and </a:t>
            </a:r>
            <a:r>
              <a:rPr lang="en-US" altLang="zh-CN" sz="2000" dirty="0"/>
              <a:t>Alternative Splice can be obtained.</a:t>
            </a:r>
          </a:p>
        </p:txBody>
      </p:sp>
      <p:sp>
        <p:nvSpPr>
          <p:cNvPr id="3" name="标题 2">
            <a:extLst>
              <a:ext uri="{FF2B5EF4-FFF2-40B4-BE49-F238E27FC236}">
                <a16:creationId xmlns:a16="http://schemas.microsoft.com/office/drawing/2014/main" id="{677AD20A-3E9D-E736-A3D3-F1EBA054CDA8}"/>
              </a:ext>
            </a:extLst>
          </p:cNvPr>
          <p:cNvSpPr>
            <a:spLocks noGrp="1"/>
          </p:cNvSpPr>
          <p:nvPr>
            <p:ph type="title"/>
          </p:nvPr>
        </p:nvSpPr>
        <p:spPr/>
        <p:txBody>
          <a:bodyPr>
            <a:normAutofit/>
          </a:bodyPr>
          <a:lstStyle/>
          <a:p>
            <a:r>
              <a:rPr lang="en-US" altLang="zh-CN" sz="4000" dirty="0"/>
              <a:t>6.3 </a:t>
            </a:r>
            <a:r>
              <a:rPr lang="zh-CN" altLang="en-US" sz="4000" dirty="0"/>
              <a:t>Sequencing </a:t>
            </a:r>
            <a:r>
              <a:rPr lang="en-US" altLang="zh-CN" sz="4000" dirty="0"/>
              <a:t>data</a:t>
            </a:r>
            <a:endParaRPr lang="zh-CN" altLang="en-US" sz="4000" dirty="0"/>
          </a:p>
        </p:txBody>
      </p:sp>
      <p:pic>
        <p:nvPicPr>
          <p:cNvPr id="6" name="图片 5">
            <a:extLst>
              <a:ext uri="{FF2B5EF4-FFF2-40B4-BE49-F238E27FC236}">
                <a16:creationId xmlns:a16="http://schemas.microsoft.com/office/drawing/2014/main" id="{F087C942-978E-2282-D293-C0D16A744222}"/>
              </a:ext>
            </a:extLst>
          </p:cNvPr>
          <p:cNvPicPr>
            <a:picLocks noChangeAspect="1"/>
          </p:cNvPicPr>
          <p:nvPr/>
        </p:nvPicPr>
        <p:blipFill>
          <a:blip r:embed="rId3"/>
          <a:stretch>
            <a:fillRect/>
          </a:stretch>
        </p:blipFill>
        <p:spPr>
          <a:xfrm>
            <a:off x="6884642" y="1453674"/>
            <a:ext cx="4935598" cy="4910255"/>
          </a:xfrm>
          <a:prstGeom prst="rect">
            <a:avLst/>
          </a:prstGeom>
        </p:spPr>
      </p:pic>
    </p:spTree>
    <p:extLst>
      <p:ext uri="{BB962C8B-B14F-4D97-AF65-F5344CB8AC3E}">
        <p14:creationId xmlns:p14="http://schemas.microsoft.com/office/powerpoint/2010/main" val="26254041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1323ECA-AA1D-F20D-5159-9992F85972E1}"/>
              </a:ext>
            </a:extLst>
          </p:cNvPr>
          <p:cNvSpPr>
            <a:spLocks noGrp="1"/>
          </p:cNvSpPr>
          <p:nvPr>
            <p:ph idx="1"/>
          </p:nvPr>
        </p:nvSpPr>
        <p:spPr>
          <a:xfrm>
            <a:off x="838200" y="1460090"/>
            <a:ext cx="10515600" cy="1710813"/>
          </a:xfrm>
        </p:spPr>
        <p:txBody>
          <a:bodyPr>
            <a:normAutofit fontScale="85000" lnSpcReduction="20000"/>
          </a:bodyPr>
          <a:lstStyle/>
          <a:p>
            <a:pPr>
              <a:lnSpc>
                <a:spcPct val="120000"/>
              </a:lnSpc>
              <a:buFont typeface="Wingdings" panose="05000000000000000000" pitchFamily="2" charset="2"/>
              <a:buChar char="ü"/>
            </a:pPr>
            <a:r>
              <a:rPr lang="zh-CN" altLang="en-US" sz="2000" dirty="0"/>
              <a:t>Due to the presence of genetic and environmental factors, differences between individuals can exist, so the experimental design needs to introduce biological replicates to eliminate that difference. In recent years, single-cell sequencing articles have also become more demanding in terms of biological replicates, for example, human samples, which are highly heterogeneous, are recommended to ensure as many biological replicates as possible for </a:t>
            </a:r>
            <a:r>
              <a:rPr lang="en-US" altLang="zh-CN" sz="2000" dirty="0"/>
              <a:t>5 samples per group. </a:t>
            </a:r>
            <a:r>
              <a:rPr lang="zh-CN" altLang="en-US" sz="2000" dirty="0"/>
              <a:t>And samples from animal models also try to ensure </a:t>
            </a:r>
            <a:r>
              <a:rPr lang="en-US" altLang="zh-CN" sz="2000" dirty="0"/>
              <a:t>3 biological </a:t>
            </a:r>
            <a:r>
              <a:rPr lang="zh-CN" altLang="en-US" sz="2000" dirty="0"/>
              <a:t>replicates per group.</a:t>
            </a:r>
            <a:endParaRPr lang="en-US" altLang="zh-CN" sz="2000" dirty="0"/>
          </a:p>
        </p:txBody>
      </p:sp>
      <p:sp>
        <p:nvSpPr>
          <p:cNvPr id="3" name="标题 2">
            <a:extLst>
              <a:ext uri="{FF2B5EF4-FFF2-40B4-BE49-F238E27FC236}">
                <a16:creationId xmlns:a16="http://schemas.microsoft.com/office/drawing/2014/main" id="{784B58A3-F4F7-FDED-D892-106B2D754FCD}"/>
              </a:ext>
            </a:extLst>
          </p:cNvPr>
          <p:cNvSpPr>
            <a:spLocks noGrp="1"/>
          </p:cNvSpPr>
          <p:nvPr>
            <p:ph type="title"/>
          </p:nvPr>
        </p:nvSpPr>
        <p:spPr/>
        <p:txBody>
          <a:bodyPr/>
          <a:lstStyle/>
          <a:p>
            <a:r>
              <a:rPr lang="en-US" altLang="zh-CN" dirty="0"/>
              <a:t>6.4 </a:t>
            </a:r>
            <a:r>
              <a:rPr lang="zh-CN" altLang="en-US" dirty="0"/>
              <a:t>Biological Repetition</a:t>
            </a:r>
          </a:p>
        </p:txBody>
      </p:sp>
    </p:spTree>
    <p:extLst>
      <p:ext uri="{BB962C8B-B14F-4D97-AF65-F5344CB8AC3E}">
        <p14:creationId xmlns:p14="http://schemas.microsoft.com/office/powerpoint/2010/main" val="23627758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95991AA-F651-8F96-EEF8-460197FFA73B}"/>
              </a:ext>
            </a:extLst>
          </p:cNvPr>
          <p:cNvSpPr>
            <a:spLocks noGrp="1"/>
          </p:cNvSpPr>
          <p:nvPr>
            <p:ph idx="1"/>
          </p:nvPr>
        </p:nvSpPr>
        <p:spPr>
          <a:xfrm>
            <a:off x="838200" y="1487158"/>
            <a:ext cx="4427136" cy="3857994"/>
          </a:xfrm>
        </p:spPr>
        <p:txBody>
          <a:bodyPr>
            <a:normAutofit fontScale="47500" lnSpcReduction="20000"/>
          </a:bodyPr>
          <a:lstStyle/>
          <a:p>
            <a:pPr>
              <a:lnSpc>
                <a:spcPct val="140000"/>
              </a:lnSpc>
              <a:buFont typeface="Wingdings" panose="05000000000000000000" pitchFamily="2" charset="2"/>
              <a:buChar char="ü"/>
            </a:pPr>
            <a:r>
              <a:rPr lang="zh-CN" altLang="en-US" dirty="0"/>
              <a:t>Both single-cell </a:t>
            </a:r>
            <a:r>
              <a:rPr lang="en-US" altLang="zh-CN" dirty="0"/>
              <a:t>RNA </a:t>
            </a:r>
            <a:r>
              <a:rPr lang="zh-CN" altLang="en-US" dirty="0"/>
              <a:t>sequencing (</a:t>
            </a:r>
            <a:r>
              <a:rPr lang="en-US" altLang="zh-CN" dirty="0"/>
              <a:t>scRNA-seq</a:t>
            </a:r>
            <a:r>
              <a:rPr lang="zh-CN" altLang="en-US" dirty="0"/>
              <a:t>) and </a:t>
            </a:r>
            <a:r>
              <a:rPr lang="en-US" altLang="zh-CN" dirty="0"/>
              <a:t>DNA sequencing </a:t>
            </a:r>
            <a:r>
              <a:rPr lang="zh-CN" altLang="en-US" dirty="0"/>
              <a:t>(</a:t>
            </a:r>
            <a:r>
              <a:rPr lang="en-US" altLang="zh-CN" dirty="0"/>
              <a:t>scDNA-seq</a:t>
            </a:r>
            <a:r>
              <a:rPr lang="zh-CN" altLang="en-US" dirty="0"/>
              <a:t>) have been applied to genomic analysis at the cellular level. For mutation analysis, the latter seems to be more common. However, this task is challenging due to the limited input material of only two </a:t>
            </a:r>
            <a:r>
              <a:rPr lang="en-US" altLang="zh-CN" dirty="0"/>
              <a:t>DNA </a:t>
            </a:r>
            <a:r>
              <a:rPr lang="zh-CN" altLang="en-US" dirty="0"/>
              <a:t>molecules and the bias and other technical noise associated with whole genome amplification. </a:t>
            </a:r>
            <a:r>
              <a:rPr lang="en-US" altLang="zh-CN" dirty="0"/>
              <a:t>scRNA-seq </a:t>
            </a:r>
            <a:r>
              <a:rPr lang="zh-CN" altLang="en-US" dirty="0"/>
              <a:t>has a relatively higher </a:t>
            </a:r>
            <a:r>
              <a:rPr lang="en-US" altLang="zh-CN" dirty="0"/>
              <a:t>RNA </a:t>
            </a:r>
            <a:r>
              <a:rPr lang="zh-CN" altLang="en-US" dirty="0"/>
              <a:t>abundance and so generally has better data quality. Various methods exist for detecting mutations from </a:t>
            </a:r>
            <a:r>
              <a:rPr lang="en-US" altLang="zh-CN" dirty="0"/>
              <a:t>DNA </a:t>
            </a:r>
            <a:r>
              <a:rPr lang="zh-CN" altLang="en-US" dirty="0"/>
              <a:t>sequencing, but it is unclear whether these methods are applicable to </a:t>
            </a:r>
            <a:r>
              <a:rPr lang="en-US" altLang="zh-CN" dirty="0"/>
              <a:t>scRNA-seq </a:t>
            </a:r>
            <a:r>
              <a:rPr lang="zh-CN" altLang="en-US" dirty="0"/>
              <a:t>data.</a:t>
            </a:r>
            <a:endParaRPr lang="en-US" altLang="zh-CN" dirty="0"/>
          </a:p>
          <a:p>
            <a:pPr>
              <a:lnSpc>
                <a:spcPct val="140000"/>
              </a:lnSpc>
              <a:buFont typeface="Wingdings" panose="05000000000000000000" pitchFamily="2" charset="2"/>
              <a:buChar char="ü"/>
            </a:pPr>
            <a:r>
              <a:rPr lang="zh-CN" altLang="en-US" dirty="0"/>
              <a:t>At higher depths, those peak mutations can be easily detected in the </a:t>
            </a:r>
            <a:r>
              <a:rPr lang="en-US" altLang="zh-CN" dirty="0"/>
              <a:t>reads </a:t>
            </a:r>
            <a:r>
              <a:rPr lang="zh-CN" altLang="en-US" dirty="0"/>
              <a:t>of </a:t>
            </a:r>
            <a:r>
              <a:rPr lang="en-US" altLang="zh-CN" dirty="0"/>
              <a:t>RNA-seq </a:t>
            </a:r>
            <a:r>
              <a:rPr lang="zh-CN" altLang="en-US" dirty="0"/>
              <a:t>(right panel)</a:t>
            </a:r>
          </a:p>
        </p:txBody>
      </p:sp>
      <p:sp>
        <p:nvSpPr>
          <p:cNvPr id="3" name="标题 2">
            <a:extLst>
              <a:ext uri="{FF2B5EF4-FFF2-40B4-BE49-F238E27FC236}">
                <a16:creationId xmlns:a16="http://schemas.microsoft.com/office/drawing/2014/main" id="{28178BE2-FAF7-42F5-4BF0-15869007B303}"/>
              </a:ext>
            </a:extLst>
          </p:cNvPr>
          <p:cNvSpPr>
            <a:spLocks noGrp="1"/>
          </p:cNvSpPr>
          <p:nvPr>
            <p:ph type="title"/>
          </p:nvPr>
        </p:nvSpPr>
        <p:spPr/>
        <p:txBody>
          <a:bodyPr>
            <a:normAutofit/>
          </a:bodyPr>
          <a:lstStyle/>
          <a:p>
            <a:r>
              <a:rPr lang="en-US" altLang="zh-CN" sz="4000" dirty="0"/>
              <a:t>7</a:t>
            </a:r>
            <a:r>
              <a:rPr lang="zh-CN" altLang="en-US" sz="4000" dirty="0"/>
              <a:t>. </a:t>
            </a:r>
            <a:r>
              <a:rPr lang="en-US" altLang="zh-CN" sz="4000" dirty="0"/>
              <a:t>SNV </a:t>
            </a:r>
            <a:r>
              <a:rPr lang="zh-CN" altLang="en-US" sz="4000" dirty="0"/>
              <a:t>analysis </a:t>
            </a:r>
            <a:r>
              <a:rPr lang="en-US" altLang="zh-CN" sz="4000" dirty="0"/>
              <a:t>based on </a:t>
            </a:r>
            <a:r>
              <a:rPr lang="en-US" altLang="zh-CN" sz="4000" dirty="0" err="1"/>
              <a:t>scRNA</a:t>
            </a:r>
            <a:r>
              <a:rPr lang="en-US" altLang="zh-CN" sz="4000" dirty="0"/>
              <a:t>-seq data</a:t>
            </a:r>
            <a:endParaRPr lang="zh-CN" altLang="en-US" sz="4000" dirty="0"/>
          </a:p>
        </p:txBody>
      </p:sp>
      <p:pic>
        <p:nvPicPr>
          <p:cNvPr id="5" name="图片 4">
            <a:extLst>
              <a:ext uri="{FF2B5EF4-FFF2-40B4-BE49-F238E27FC236}">
                <a16:creationId xmlns:a16="http://schemas.microsoft.com/office/drawing/2014/main" id="{09E03F90-CB99-348A-07FB-EDE19591A5E7}"/>
              </a:ext>
            </a:extLst>
          </p:cNvPr>
          <p:cNvPicPr>
            <a:picLocks noChangeAspect="1"/>
          </p:cNvPicPr>
          <p:nvPr/>
        </p:nvPicPr>
        <p:blipFill>
          <a:blip r:embed="rId3"/>
          <a:stretch>
            <a:fillRect/>
          </a:stretch>
        </p:blipFill>
        <p:spPr>
          <a:xfrm>
            <a:off x="5502841" y="1715294"/>
            <a:ext cx="6038850" cy="4572000"/>
          </a:xfrm>
          <a:prstGeom prst="rect">
            <a:avLst/>
          </a:prstGeom>
        </p:spPr>
      </p:pic>
    </p:spTree>
    <p:extLst>
      <p:ext uri="{BB962C8B-B14F-4D97-AF65-F5344CB8AC3E}">
        <p14:creationId xmlns:p14="http://schemas.microsoft.com/office/powerpoint/2010/main" val="27384504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13356BF-B726-CF39-91EE-5B9EAF65FE8E}"/>
              </a:ext>
            </a:extLst>
          </p:cNvPr>
          <p:cNvSpPr>
            <a:spLocks noGrp="1"/>
          </p:cNvSpPr>
          <p:nvPr>
            <p:ph idx="1"/>
          </p:nvPr>
        </p:nvSpPr>
        <p:spPr>
          <a:xfrm>
            <a:off x="838200" y="1524174"/>
            <a:ext cx="5823857" cy="3984349"/>
          </a:xfrm>
        </p:spPr>
        <p:txBody>
          <a:bodyPr>
            <a:normAutofit fontScale="85000" lnSpcReduction="10000"/>
          </a:bodyPr>
          <a:lstStyle/>
          <a:p>
            <a:pPr>
              <a:lnSpc>
                <a:spcPct val="120000"/>
              </a:lnSpc>
              <a:buFont typeface="Wingdings" panose="05000000000000000000" pitchFamily="2" charset="2"/>
              <a:buChar char="p"/>
            </a:pPr>
            <a:r>
              <a:rPr lang="zh-CN" altLang="en-US" sz="2000" dirty="0"/>
              <a:t>The core of single-cell multimodal analysis, also known as multimodal analysis, is:</a:t>
            </a:r>
            <a:endParaRPr lang="en-US" altLang="zh-CN" sz="2000" dirty="0"/>
          </a:p>
          <a:p>
            <a:pPr lvl="1">
              <a:lnSpc>
                <a:spcPct val="120000"/>
              </a:lnSpc>
              <a:buFont typeface="Wingdings" panose="05000000000000000000" pitchFamily="2" charset="2"/>
              <a:buChar char="ü"/>
            </a:pPr>
            <a:r>
              <a:rPr lang="en-US" altLang="zh-CN" sz="1600" dirty="0"/>
              <a:t>1</a:t>
            </a:r>
            <a:r>
              <a:rPr lang="zh-CN" altLang="en-US" sz="1600" dirty="0"/>
              <a:t>) Single cell isolation, barcoding and sequencing techniques to measure multiple types of molecules from the same cell;</a:t>
            </a:r>
            <a:endParaRPr lang="en-US" altLang="zh-CN" sz="1600" dirty="0"/>
          </a:p>
          <a:p>
            <a:pPr lvl="1">
              <a:lnSpc>
                <a:spcPct val="120000"/>
              </a:lnSpc>
              <a:buFont typeface="Wingdings" panose="05000000000000000000" pitchFamily="2" charset="2"/>
              <a:buChar char="ü"/>
            </a:pPr>
            <a:r>
              <a:rPr lang="en-US" altLang="zh-CN" sz="1600" dirty="0"/>
              <a:t>2) </a:t>
            </a:r>
            <a:r>
              <a:rPr lang="zh-CN" altLang="en-US" sz="1600" dirty="0"/>
              <a:t>Comprehensive analysis of molecules measured at the single cell level to identify cell types and their functions related to pathophysiological processes based on molecular characteristics.</a:t>
            </a:r>
            <a:endParaRPr lang="en-US" altLang="zh-CN" sz="1600" dirty="0"/>
          </a:p>
          <a:p>
            <a:pPr lvl="1">
              <a:lnSpc>
                <a:spcPct val="120000"/>
              </a:lnSpc>
              <a:buFont typeface="Wingdings" panose="05000000000000000000" pitchFamily="2" charset="2"/>
              <a:buChar char="ü"/>
            </a:pPr>
            <a:r>
              <a:rPr lang="zh-CN" altLang="en-US" sz="1600" dirty="0"/>
              <a:t>The main focus is on mRNA-genome, </a:t>
            </a:r>
            <a:r>
              <a:rPr lang="en-US" altLang="zh-CN" sz="1600" dirty="0"/>
              <a:t>mRNA-DNA </a:t>
            </a:r>
            <a:r>
              <a:rPr lang="zh-CN" altLang="en-US" sz="1600" dirty="0"/>
              <a:t>methylation, mRNA-chromatin accessibility, and mRNA-protein data.</a:t>
            </a:r>
            <a:endParaRPr lang="en-US" altLang="zh-CN" sz="1600" dirty="0"/>
          </a:p>
          <a:p>
            <a:pPr lvl="1">
              <a:lnSpc>
                <a:spcPct val="120000"/>
              </a:lnSpc>
              <a:buFont typeface="Wingdings" panose="05000000000000000000" pitchFamily="2" charset="2"/>
              <a:buChar char="ü"/>
            </a:pPr>
            <a:r>
              <a:rPr lang="zh-CN" altLang="en-US" sz="1600" dirty="0"/>
              <a:t>Expected results include the association between genomic alterations and gene expression, the regulatory relationship between epigenetic changes and gene expression, and the correlation between </a:t>
            </a:r>
            <a:r>
              <a:rPr lang="en-US" altLang="zh-CN" sz="1600" dirty="0"/>
              <a:t>mRNA </a:t>
            </a:r>
            <a:r>
              <a:rPr lang="zh-CN" altLang="en-US" sz="1600" dirty="0"/>
              <a:t>and protein expression.</a:t>
            </a:r>
          </a:p>
        </p:txBody>
      </p:sp>
      <p:sp>
        <p:nvSpPr>
          <p:cNvPr id="3" name="标题 2">
            <a:extLst>
              <a:ext uri="{FF2B5EF4-FFF2-40B4-BE49-F238E27FC236}">
                <a16:creationId xmlns:a16="http://schemas.microsoft.com/office/drawing/2014/main" id="{747311E5-EB95-EEA5-57EB-90224A474502}"/>
              </a:ext>
            </a:extLst>
          </p:cNvPr>
          <p:cNvSpPr>
            <a:spLocks noGrp="1"/>
          </p:cNvSpPr>
          <p:nvPr>
            <p:ph type="title"/>
          </p:nvPr>
        </p:nvSpPr>
        <p:spPr/>
        <p:txBody>
          <a:bodyPr>
            <a:normAutofit/>
          </a:bodyPr>
          <a:lstStyle/>
          <a:p>
            <a:r>
              <a:rPr lang="en-US" altLang="zh-CN" sz="4000" dirty="0"/>
              <a:t>8</a:t>
            </a:r>
            <a:r>
              <a:rPr lang="zh-CN" altLang="en-US" sz="4000" dirty="0"/>
              <a:t>. Multi-omics study of </a:t>
            </a:r>
            <a:r>
              <a:rPr lang="en-US" altLang="zh-CN" sz="4000" dirty="0"/>
              <a:t>Single-cell</a:t>
            </a:r>
          </a:p>
        </p:txBody>
      </p:sp>
      <p:pic>
        <p:nvPicPr>
          <p:cNvPr id="8194" name="Picture 2" descr="figure 1">
            <a:extLst>
              <a:ext uri="{FF2B5EF4-FFF2-40B4-BE49-F238E27FC236}">
                <a16:creationId xmlns:a16="http://schemas.microsoft.com/office/drawing/2014/main" id="{62D490DE-0F6A-155B-7705-EA59AE3846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3843" y="1524174"/>
            <a:ext cx="4772631" cy="4744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92728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6DDCEF-6D83-029C-4526-912089092391}"/>
              </a:ext>
            </a:extLst>
          </p:cNvPr>
          <p:cNvSpPr>
            <a:spLocks noGrp="1"/>
          </p:cNvSpPr>
          <p:nvPr>
            <p:ph type="title"/>
          </p:nvPr>
        </p:nvSpPr>
        <p:spPr>
          <a:xfrm>
            <a:off x="838199" y="365126"/>
            <a:ext cx="10515601" cy="713048"/>
          </a:xfrm>
        </p:spPr>
        <p:txBody>
          <a:bodyPr>
            <a:normAutofit/>
          </a:bodyPr>
          <a:lstStyle/>
          <a:p>
            <a:r>
              <a:rPr lang="en-US" altLang="zh-CN" sz="4000" dirty="0"/>
              <a:t>9</a:t>
            </a:r>
            <a:r>
              <a:rPr lang="zh-CN" altLang="en-US" sz="4000" dirty="0"/>
              <a:t>. </a:t>
            </a:r>
            <a:r>
              <a:rPr lang="en-US" altLang="zh-CN" sz="4000" dirty="0"/>
              <a:t>scRNA-seq</a:t>
            </a:r>
            <a:r>
              <a:rPr lang="zh-CN" altLang="en-US" sz="4000" dirty="0"/>
              <a:t>'s </a:t>
            </a:r>
            <a:r>
              <a:rPr lang="en-US" altLang="zh-CN" sz="4000" dirty="0"/>
              <a:t>doublets </a:t>
            </a:r>
            <a:r>
              <a:rPr lang="zh-CN" altLang="en-US" sz="4000" dirty="0"/>
              <a:t>problem</a:t>
            </a:r>
          </a:p>
        </p:txBody>
      </p:sp>
      <p:sp>
        <p:nvSpPr>
          <p:cNvPr id="3" name="内容占位符 2">
            <a:extLst>
              <a:ext uri="{FF2B5EF4-FFF2-40B4-BE49-F238E27FC236}">
                <a16:creationId xmlns:a16="http://schemas.microsoft.com/office/drawing/2014/main" id="{D59DEF81-9916-899E-86E3-ACE351E044DB}"/>
              </a:ext>
            </a:extLst>
          </p:cNvPr>
          <p:cNvSpPr>
            <a:spLocks noGrp="1"/>
          </p:cNvSpPr>
          <p:nvPr>
            <p:ph idx="1"/>
          </p:nvPr>
        </p:nvSpPr>
        <p:spPr>
          <a:xfrm>
            <a:off x="838199" y="1405296"/>
            <a:ext cx="10515600" cy="4051607"/>
          </a:xfrm>
        </p:spPr>
        <p:txBody>
          <a:bodyPr>
            <a:normAutofit fontScale="55000" lnSpcReduction="20000"/>
          </a:bodyPr>
          <a:lstStyle/>
          <a:p>
            <a:pPr>
              <a:lnSpc>
                <a:spcPct val="140000"/>
              </a:lnSpc>
            </a:pPr>
            <a:r>
              <a:rPr lang="zh-CN" altLang="en-US" dirty="0"/>
              <a:t>In </a:t>
            </a:r>
            <a:r>
              <a:rPr lang="en-US" altLang="zh-CN" dirty="0"/>
              <a:t>scRNA-seq </a:t>
            </a:r>
            <a:r>
              <a:rPr lang="zh-CN" altLang="en-US" dirty="0"/>
              <a:t>experiments, </a:t>
            </a:r>
            <a:r>
              <a:rPr lang="en-US" altLang="zh-CN" dirty="0"/>
              <a:t>doubts </a:t>
            </a:r>
            <a:r>
              <a:rPr lang="zh-CN" altLang="en-US" dirty="0"/>
              <a:t>are artificial libraries generated from two cells. They are usually generated due to errors in cell sorting or capture, especially in droplet-based protocols involving thousands of cells (</a:t>
            </a:r>
            <a:r>
              <a:rPr lang="en-US" altLang="zh-CN" dirty="0"/>
              <a:t>Zheng </a:t>
            </a:r>
            <a:r>
              <a:rPr lang="zh-CN" altLang="en-US" dirty="0"/>
              <a:t>et al., </a:t>
            </a:r>
            <a:r>
              <a:rPr lang="en-US" altLang="zh-CN" dirty="0"/>
              <a:t>2017</a:t>
            </a:r>
            <a:r>
              <a:rPr lang="zh-CN" altLang="en-US" dirty="0"/>
              <a:t>).</a:t>
            </a:r>
            <a:endParaRPr lang="en-US" altLang="zh-CN" dirty="0"/>
          </a:p>
          <a:p>
            <a:pPr>
              <a:lnSpc>
                <a:spcPct val="140000"/>
              </a:lnSpc>
            </a:pPr>
            <a:r>
              <a:rPr lang="zh-CN" altLang="en-US" dirty="0"/>
              <a:t>When we expect to characterize populations at the single-cell level, twins are clearly not available. In particular, twins may be mistaken for intermediate populations or transitional states that do not actually exist. Therefore, it is desirable to identify and remove the diploid pool so that it does not affect the interpretation of the results.</a:t>
            </a:r>
            <a:endParaRPr lang="en-US" altLang="zh-CN" dirty="0"/>
          </a:p>
          <a:p>
            <a:pPr>
              <a:lnSpc>
                <a:spcPct val="140000"/>
              </a:lnSpc>
            </a:pPr>
            <a:r>
              <a:rPr lang="zh-CN" altLang="en-US" dirty="0"/>
              <a:t>There are several experimental strategies available for removing </a:t>
            </a:r>
            <a:r>
              <a:rPr lang="en-US" altLang="zh-CN" dirty="0"/>
              <a:t>doubts</a:t>
            </a:r>
            <a:r>
              <a:rPr lang="zh-CN" altLang="en-US" dirty="0"/>
              <a:t>.</a:t>
            </a:r>
            <a:endParaRPr lang="en-US" altLang="zh-CN" dirty="0"/>
          </a:p>
          <a:p>
            <a:pPr lvl="1">
              <a:lnSpc>
                <a:spcPct val="140000"/>
              </a:lnSpc>
            </a:pPr>
            <a:r>
              <a:rPr lang="zh-CN" altLang="en-US" dirty="0"/>
              <a:t>One approach is to use natural genetic variation when pooling cells from multiple donor individuals (</a:t>
            </a:r>
            <a:r>
              <a:rPr lang="en-US" altLang="zh-CN" dirty="0"/>
              <a:t>Kang </a:t>
            </a:r>
            <a:r>
              <a:rPr lang="zh-CN" altLang="en-US" dirty="0"/>
              <a:t>et al., </a:t>
            </a:r>
            <a:r>
              <a:rPr lang="en-US" altLang="zh-CN" dirty="0"/>
              <a:t>2018</a:t>
            </a:r>
            <a:r>
              <a:rPr lang="zh-CN" altLang="en-US" dirty="0"/>
              <a:t>). Diploids can be identified as libraries with combinations of alleles that are not present in any single donor.</a:t>
            </a:r>
            <a:endParaRPr lang="en-US" altLang="zh-CN" dirty="0"/>
          </a:p>
          <a:p>
            <a:pPr lvl="1">
              <a:lnSpc>
                <a:spcPct val="140000"/>
              </a:lnSpc>
            </a:pPr>
            <a:r>
              <a:rPr lang="zh-CN" altLang="en-US" dirty="0"/>
              <a:t>Another approach is to label a subset of cells (e.g., all cells from a sample) with antibodies conjugated to different oligonucleotides (</a:t>
            </a:r>
            <a:r>
              <a:rPr lang="en-US" altLang="zh-CN" dirty="0" err="1"/>
              <a:t>Stoeckius </a:t>
            </a:r>
            <a:r>
              <a:rPr lang="zh-CN" altLang="en-US" dirty="0"/>
              <a:t>et al., </a:t>
            </a:r>
            <a:r>
              <a:rPr lang="en-US" altLang="zh-CN" dirty="0"/>
              <a:t>2018</a:t>
            </a:r>
            <a:r>
              <a:rPr lang="zh-CN" altLang="en-US" dirty="0"/>
              <a:t>). After pooling, those libraries observed to have different oligonucleotides are removed.</a:t>
            </a:r>
            <a:endParaRPr lang="en-US" altLang="zh-CN" dirty="0"/>
          </a:p>
          <a:p>
            <a:pPr lvl="1">
              <a:lnSpc>
                <a:spcPct val="140000"/>
              </a:lnSpc>
            </a:pPr>
            <a:r>
              <a:rPr lang="zh-CN" altLang="en-US" dirty="0"/>
              <a:t>A more general approach is to infer </a:t>
            </a:r>
            <a:r>
              <a:rPr lang="en-US" altLang="zh-CN" dirty="0"/>
              <a:t>doublets</a:t>
            </a:r>
            <a:r>
              <a:rPr lang="zh-CN" altLang="en-US" dirty="0"/>
              <a:t> from expression profiles alone (</a:t>
            </a:r>
            <a:r>
              <a:rPr lang="en-US" altLang="zh-CN" dirty="0"/>
              <a:t>Dahlin </a:t>
            </a:r>
            <a:r>
              <a:rPr lang="zh-CN" altLang="en-US" dirty="0"/>
              <a:t>et al., </a:t>
            </a:r>
            <a:r>
              <a:rPr lang="en-US" altLang="zh-CN" dirty="0"/>
              <a:t>2018</a:t>
            </a:r>
            <a:r>
              <a:rPr lang="zh-CN" altLang="en-US" dirty="0"/>
              <a:t>). There are two purely computational methods for detecting </a:t>
            </a:r>
            <a:r>
              <a:rPr lang="en-US" altLang="zh-CN" dirty="0"/>
              <a:t>doublets from scRNA-seq </a:t>
            </a:r>
            <a:r>
              <a:rPr lang="zh-CN" altLang="en-US" dirty="0"/>
              <a:t>data. the main difference between these two methods is whether they require cluster information beforehand.</a:t>
            </a:r>
            <a:endParaRPr lang="en-US" altLang="zh-CN" dirty="0"/>
          </a:p>
          <a:p>
            <a:pPr>
              <a:lnSpc>
                <a:spcPct val="140000"/>
              </a:lnSpc>
            </a:pPr>
            <a:endParaRPr lang="zh-CN" altLang="en-US" dirty="0"/>
          </a:p>
        </p:txBody>
      </p:sp>
    </p:spTree>
    <p:extLst>
      <p:ext uri="{BB962C8B-B14F-4D97-AF65-F5344CB8AC3E}">
        <p14:creationId xmlns:p14="http://schemas.microsoft.com/office/powerpoint/2010/main" val="10404472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DADA90-ECB8-D145-F69C-5AB48CCA1AF0}"/>
              </a:ext>
            </a:extLst>
          </p:cNvPr>
          <p:cNvSpPr>
            <a:spLocks noGrp="1"/>
          </p:cNvSpPr>
          <p:nvPr>
            <p:ph type="title"/>
          </p:nvPr>
        </p:nvSpPr>
        <p:spPr>
          <a:xfrm>
            <a:off x="889948" y="290393"/>
            <a:ext cx="10412104" cy="781287"/>
          </a:xfrm>
        </p:spPr>
        <p:txBody>
          <a:bodyPr>
            <a:normAutofit/>
          </a:bodyPr>
          <a:lstStyle/>
          <a:p>
            <a:r>
              <a:rPr lang="en-US" altLang="zh-CN" sz="4000" dirty="0"/>
              <a:t>10</a:t>
            </a:r>
            <a:r>
              <a:rPr lang="zh-CN" altLang="en-US" sz="4000" dirty="0"/>
              <a:t>. Useful materials</a:t>
            </a:r>
          </a:p>
        </p:txBody>
      </p:sp>
      <p:sp>
        <p:nvSpPr>
          <p:cNvPr id="3" name="内容占位符 2">
            <a:extLst>
              <a:ext uri="{FF2B5EF4-FFF2-40B4-BE49-F238E27FC236}">
                <a16:creationId xmlns:a16="http://schemas.microsoft.com/office/drawing/2014/main" id="{357BA498-5369-A9A5-B81F-9CD4371F7D1B}"/>
              </a:ext>
            </a:extLst>
          </p:cNvPr>
          <p:cNvSpPr>
            <a:spLocks noGrp="1"/>
          </p:cNvSpPr>
          <p:nvPr>
            <p:ph idx="1"/>
          </p:nvPr>
        </p:nvSpPr>
        <p:spPr>
          <a:xfrm>
            <a:off x="838200" y="1464290"/>
            <a:ext cx="10515600" cy="2451407"/>
          </a:xfrm>
        </p:spPr>
        <p:txBody>
          <a:bodyPr>
            <a:normAutofit/>
          </a:bodyPr>
          <a:lstStyle/>
          <a:p>
            <a:pPr>
              <a:lnSpc>
                <a:spcPct val="120000"/>
              </a:lnSpc>
            </a:pPr>
            <a:r>
              <a:rPr lang="en-US" altLang="zh-CN" sz="1800" dirty="0">
                <a:hlinkClick r:id="rId2"/>
              </a:rPr>
              <a:t>https://bioconductor.github.io/BiocWorkshops/index.html</a:t>
            </a:r>
            <a:endParaRPr lang="en-US" altLang="zh-CN" sz="1800" dirty="0"/>
          </a:p>
          <a:p>
            <a:pPr>
              <a:lnSpc>
                <a:spcPct val="120000"/>
              </a:lnSpc>
            </a:pPr>
            <a:r>
              <a:rPr lang="zh-CN" altLang="en-US" sz="1800" dirty="0"/>
              <a:t>Book: </a:t>
            </a:r>
            <a:r>
              <a:rPr lang="en-US" altLang="zh-CN" sz="1800" dirty="0"/>
              <a:t>Bioconductor An Introduction to Core Technologies </a:t>
            </a:r>
          </a:p>
          <a:p>
            <a:pPr>
              <a:lnSpc>
                <a:spcPct val="120000"/>
              </a:lnSpc>
            </a:pPr>
            <a:r>
              <a:rPr lang="en-US" altLang="zh-CN" sz="1800" dirty="0">
                <a:hlinkClick r:id="rId3"/>
              </a:rPr>
              <a:t>https://jserizay.com/scRNAseq-workshop/</a:t>
            </a:r>
            <a:endParaRPr lang="en-US" altLang="zh-CN" sz="1800" dirty="0"/>
          </a:p>
          <a:p>
            <a:pPr>
              <a:lnSpc>
                <a:spcPct val="120000"/>
              </a:lnSpc>
            </a:pPr>
            <a:r>
              <a:rPr lang="en-US" altLang="zh-CN" sz="1800" dirty="0">
                <a:hlinkClick r:id="rId4"/>
              </a:rPr>
              <a:t>https://ryanstutorials.net/linuxtutorial/</a:t>
            </a:r>
            <a:endParaRPr lang="en-US" altLang="zh-CN" sz="1800" dirty="0"/>
          </a:p>
          <a:p>
            <a:pPr>
              <a:lnSpc>
                <a:spcPct val="120000"/>
              </a:lnSpc>
            </a:pPr>
            <a:r>
              <a:rPr lang="en-US" altLang="zh-CN" sz="1800" dirty="0">
                <a:hlinkClick r:id="rId5"/>
              </a:rPr>
              <a:t>http://bioconductor.org/books/3.15/OSCA.advanced/doublet-detection.html</a:t>
            </a:r>
            <a:endParaRPr lang="en-US" altLang="zh-CN" sz="1800" dirty="0"/>
          </a:p>
          <a:p>
            <a:pPr>
              <a:lnSpc>
                <a:spcPct val="120000"/>
              </a:lnSpc>
            </a:pPr>
            <a:endParaRPr lang="zh-CN" altLang="en-US" sz="1800" dirty="0"/>
          </a:p>
        </p:txBody>
      </p:sp>
    </p:spTree>
    <p:extLst>
      <p:ext uri="{BB962C8B-B14F-4D97-AF65-F5344CB8AC3E}">
        <p14:creationId xmlns:p14="http://schemas.microsoft.com/office/powerpoint/2010/main" val="2638736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78B5E21-C862-9262-48DE-925547A03943}"/>
              </a:ext>
            </a:extLst>
          </p:cNvPr>
          <p:cNvSpPr>
            <a:spLocks noGrp="1"/>
          </p:cNvSpPr>
          <p:nvPr>
            <p:ph idx="1"/>
          </p:nvPr>
        </p:nvSpPr>
        <p:spPr>
          <a:xfrm>
            <a:off x="838200" y="1527349"/>
            <a:ext cx="10515600" cy="4659662"/>
          </a:xfrm>
        </p:spPr>
        <p:txBody>
          <a:bodyPr/>
          <a:lstStyle/>
          <a:p>
            <a:pPr>
              <a:buFont typeface="Wingdings" panose="05000000000000000000" pitchFamily="2" charset="2"/>
              <a:buChar char="p"/>
            </a:pPr>
            <a:r>
              <a:rPr lang="en-US" altLang="zh-CN" dirty="0"/>
              <a:t>scDNA-seq</a:t>
            </a:r>
          </a:p>
          <a:p>
            <a:pPr>
              <a:buFont typeface="Wingdings" panose="05000000000000000000" pitchFamily="2" charset="2"/>
              <a:buChar char="p"/>
            </a:pPr>
            <a:r>
              <a:rPr lang="en-US" altLang="zh-CN" dirty="0"/>
              <a:t>scRNA-seq</a:t>
            </a:r>
          </a:p>
          <a:p>
            <a:pPr>
              <a:buFont typeface="Wingdings" panose="05000000000000000000" pitchFamily="2" charset="2"/>
              <a:buChar char="p"/>
            </a:pPr>
            <a:r>
              <a:rPr lang="en-US" altLang="zh-CN" dirty="0"/>
              <a:t>scMethy-seq</a:t>
            </a:r>
            <a:endParaRPr lang="zh-CN" altLang="en-US" dirty="0"/>
          </a:p>
        </p:txBody>
      </p:sp>
      <p:sp>
        <p:nvSpPr>
          <p:cNvPr id="3" name="标题 2">
            <a:extLst>
              <a:ext uri="{FF2B5EF4-FFF2-40B4-BE49-F238E27FC236}">
                <a16:creationId xmlns:a16="http://schemas.microsoft.com/office/drawing/2014/main" id="{6EE29AA8-7AB2-0EF5-936A-FD38EABE4D2A}"/>
              </a:ext>
            </a:extLst>
          </p:cNvPr>
          <p:cNvSpPr>
            <a:spLocks noGrp="1"/>
          </p:cNvSpPr>
          <p:nvPr>
            <p:ph type="title"/>
          </p:nvPr>
        </p:nvSpPr>
        <p:spPr/>
        <p:txBody>
          <a:bodyPr>
            <a:normAutofit/>
          </a:bodyPr>
          <a:lstStyle/>
          <a:p>
            <a:r>
              <a:rPr lang="en-US" altLang="zh-CN" sz="4000" dirty="0"/>
              <a:t>1. Types </a:t>
            </a:r>
            <a:r>
              <a:rPr lang="zh-CN" altLang="en-US" sz="4000" dirty="0"/>
              <a:t>of single-cell sequencing (modality)</a:t>
            </a:r>
          </a:p>
        </p:txBody>
      </p:sp>
    </p:spTree>
    <p:extLst>
      <p:ext uri="{BB962C8B-B14F-4D97-AF65-F5344CB8AC3E}">
        <p14:creationId xmlns:p14="http://schemas.microsoft.com/office/powerpoint/2010/main" val="935206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F023C5A-336E-4AA9-ACA1-E35D42FB51BA}"/>
              </a:ext>
            </a:extLst>
          </p:cNvPr>
          <p:cNvSpPr>
            <a:spLocks noGrp="1"/>
          </p:cNvSpPr>
          <p:nvPr>
            <p:ph idx="1"/>
          </p:nvPr>
        </p:nvSpPr>
        <p:spPr>
          <a:xfrm>
            <a:off x="838200" y="1319981"/>
            <a:ext cx="10515600" cy="1976283"/>
          </a:xfrm>
        </p:spPr>
        <p:txBody>
          <a:bodyPr>
            <a:normAutofit fontScale="62500" lnSpcReduction="20000"/>
          </a:bodyPr>
          <a:lstStyle/>
          <a:p>
            <a:pPr>
              <a:lnSpc>
                <a:spcPct val="140000"/>
              </a:lnSpc>
              <a:buFont typeface="Wingdings" panose="05000000000000000000" pitchFamily="2" charset="2"/>
              <a:buChar char="p"/>
            </a:pPr>
            <a:r>
              <a:rPr lang="en-US" altLang="zh-CN" sz="1600" i="0" dirty="0">
                <a:solidFill>
                  <a:srgbClr val="000000"/>
                </a:solidFill>
                <a:effectLst/>
                <a:ea typeface="微软雅黑" panose="020B0503020204020204" pitchFamily="34" charset="-122"/>
              </a:rPr>
              <a:t>a</a:t>
            </a:r>
            <a:r>
              <a:rPr lang="zh-CN" altLang="en-US" sz="1600" i="0" dirty="0">
                <a:solidFill>
                  <a:srgbClr val="000000"/>
                </a:solidFill>
                <a:effectLst/>
                <a:ea typeface="微软雅黑" panose="020B0503020204020204" pitchFamily="34" charset="-122"/>
              </a:rPr>
              <a:t>) Fidelity. In </a:t>
            </a:r>
            <a:r>
              <a:rPr lang="en-US" altLang="zh-CN" sz="1600" i="0" dirty="0">
                <a:solidFill>
                  <a:srgbClr val="000000"/>
                </a:solidFill>
                <a:effectLst/>
                <a:ea typeface="微软雅黑" panose="020B0503020204020204" pitchFamily="34" charset="-122"/>
              </a:rPr>
              <a:t>bulk sequencing</a:t>
            </a:r>
            <a:r>
              <a:rPr lang="zh-CN" altLang="en-US" sz="1600" i="0" dirty="0">
                <a:solidFill>
                  <a:srgbClr val="000000"/>
                </a:solidFill>
                <a:effectLst/>
                <a:ea typeface="微软雅黑" panose="020B0503020204020204" pitchFamily="34" charset="-122"/>
              </a:rPr>
              <a:t>, low-frequency mutations cannot be distinguished from sequencing libraries and sequencing error artifacts. In contrast, in single-cell sequencing, the distribution of </a:t>
            </a:r>
            <a:r>
              <a:rPr lang="zh-CN" altLang="en-US" sz="1600" dirty="0">
                <a:solidFill>
                  <a:srgbClr val="000000"/>
                </a:solidFill>
                <a:ea typeface="微软雅黑" panose="020B0503020204020204" pitchFamily="34" charset="-122"/>
              </a:rPr>
              <a:t>sequencing </a:t>
            </a:r>
            <a:r>
              <a:rPr lang="zh-CN" altLang="en-US" sz="1600" i="0" dirty="0">
                <a:solidFill>
                  <a:srgbClr val="000000"/>
                </a:solidFill>
                <a:effectLst/>
                <a:ea typeface="微软雅黑" panose="020B0503020204020204" pitchFamily="34" charset="-122"/>
              </a:rPr>
              <a:t>depth is the same for somatic mutations and germline (genetic) heterozygous mutations (e.g. a given </a:t>
            </a:r>
            <a:r>
              <a:rPr lang="en-US" altLang="zh-CN" sz="1600" i="0" dirty="0">
                <a:solidFill>
                  <a:srgbClr val="000000"/>
                </a:solidFill>
                <a:effectLst/>
                <a:ea typeface="微软雅黑" panose="020B0503020204020204" pitchFamily="34" charset="-122"/>
              </a:rPr>
              <a:t>SNV </a:t>
            </a:r>
            <a:r>
              <a:rPr lang="zh-CN" altLang="en-US" sz="1600" i="0" dirty="0">
                <a:solidFill>
                  <a:srgbClr val="000000"/>
                </a:solidFill>
                <a:effectLst/>
                <a:ea typeface="微软雅黑" panose="020B0503020204020204" pitchFamily="34" charset="-122"/>
              </a:rPr>
              <a:t>has a mutation rate of </a:t>
            </a:r>
            <a:r>
              <a:rPr lang="en-US" altLang="zh-CN" sz="1600" i="0" dirty="0">
                <a:solidFill>
                  <a:srgbClr val="000000"/>
                </a:solidFill>
                <a:effectLst/>
                <a:ea typeface="微软雅黑" panose="020B0503020204020204" pitchFamily="34" charset="-122"/>
              </a:rPr>
              <a:t>0.1% </a:t>
            </a:r>
            <a:r>
              <a:rPr lang="zh-CN" altLang="en-US" sz="1600" i="0" dirty="0">
                <a:solidFill>
                  <a:srgbClr val="000000"/>
                </a:solidFill>
                <a:effectLst/>
                <a:ea typeface="微软雅黑" panose="020B0503020204020204" pitchFamily="34" charset="-122"/>
              </a:rPr>
              <a:t>in </a:t>
            </a:r>
            <a:r>
              <a:rPr lang="en-US" altLang="zh-CN" sz="1600" i="0" dirty="0" err="1">
                <a:solidFill>
                  <a:srgbClr val="000000"/>
                </a:solidFill>
                <a:effectLst/>
                <a:ea typeface="微软雅黑" panose="020B0503020204020204" pitchFamily="34" charset="-122"/>
              </a:rPr>
              <a:t>bulkDNA sequencing</a:t>
            </a:r>
            <a:r>
              <a:rPr lang="zh-CN" altLang="en-US" sz="1600" i="0" dirty="0">
                <a:solidFill>
                  <a:srgbClr val="000000"/>
                </a:solidFill>
                <a:effectLst/>
                <a:ea typeface="微软雅黑" panose="020B0503020204020204" pitchFamily="34" charset="-122"/>
              </a:rPr>
              <a:t>, but in a single cell, that </a:t>
            </a:r>
            <a:r>
              <a:rPr lang="en-US" altLang="zh-CN" sz="1600" i="0" dirty="0">
                <a:solidFill>
                  <a:srgbClr val="000000"/>
                </a:solidFill>
                <a:effectLst/>
                <a:ea typeface="微软雅黑" panose="020B0503020204020204" pitchFamily="34" charset="-122"/>
              </a:rPr>
              <a:t>SNV </a:t>
            </a:r>
            <a:r>
              <a:rPr lang="zh-CN" altLang="en-US" sz="1600" i="0" dirty="0">
                <a:solidFill>
                  <a:srgbClr val="000000"/>
                </a:solidFill>
                <a:effectLst/>
                <a:ea typeface="微软雅黑" panose="020B0503020204020204" pitchFamily="34" charset="-122"/>
              </a:rPr>
              <a:t>may have a mutation rate of </a:t>
            </a:r>
            <a:r>
              <a:rPr lang="en-US" altLang="zh-CN" sz="1600" i="0" dirty="0">
                <a:solidFill>
                  <a:srgbClr val="000000"/>
                </a:solidFill>
                <a:effectLst/>
                <a:ea typeface="微软雅黑" panose="020B0503020204020204" pitchFamily="34" charset="-122"/>
              </a:rPr>
              <a:t>50% </a:t>
            </a:r>
            <a:r>
              <a:rPr lang="zh-CN" altLang="en-US" sz="1600" i="0" dirty="0">
                <a:solidFill>
                  <a:srgbClr val="000000"/>
                </a:solidFill>
                <a:effectLst/>
                <a:ea typeface="微软雅黑" panose="020B0503020204020204" pitchFamily="34" charset="-122"/>
              </a:rPr>
              <a:t>or </a:t>
            </a:r>
            <a:r>
              <a:rPr lang="en-US" altLang="zh-CN" sz="1600" i="0" dirty="0">
                <a:solidFill>
                  <a:srgbClr val="000000"/>
                </a:solidFill>
                <a:effectLst/>
                <a:ea typeface="微软雅黑" panose="020B0503020204020204" pitchFamily="34" charset="-122"/>
              </a:rPr>
              <a:t>100%, </a:t>
            </a:r>
            <a:r>
              <a:rPr lang="zh-CN" altLang="en-US" sz="1600" i="0" dirty="0">
                <a:solidFill>
                  <a:srgbClr val="000000"/>
                </a:solidFill>
                <a:effectLst/>
                <a:ea typeface="微软雅黑" panose="020B0503020204020204" pitchFamily="34" charset="-122"/>
              </a:rPr>
              <a:t>because for a single cell there are only two states for each </a:t>
            </a:r>
            <a:r>
              <a:rPr lang="en-US" altLang="zh-CN" sz="1600" i="0" dirty="0">
                <a:solidFill>
                  <a:srgbClr val="000000"/>
                </a:solidFill>
                <a:effectLst/>
                <a:ea typeface="微软雅黑" panose="020B0503020204020204" pitchFamily="34" charset="-122"/>
              </a:rPr>
              <a:t>SNV</a:t>
            </a:r>
            <a:r>
              <a:rPr lang="zh-CN" altLang="en-US" sz="1600" i="0" dirty="0">
                <a:solidFill>
                  <a:srgbClr val="000000"/>
                </a:solidFill>
                <a:effectLst/>
                <a:ea typeface="微软雅黑" panose="020B0503020204020204" pitchFamily="34" charset="-122"/>
              </a:rPr>
              <a:t>: heterozygous or pure and).</a:t>
            </a:r>
            <a:endParaRPr lang="en-US" altLang="zh-CN" sz="1600" i="0" dirty="0">
              <a:solidFill>
                <a:srgbClr val="000000"/>
              </a:solidFill>
              <a:effectLst/>
              <a:ea typeface="微软雅黑" panose="020B0503020204020204" pitchFamily="34" charset="-122"/>
            </a:endParaRPr>
          </a:p>
          <a:p>
            <a:pPr>
              <a:lnSpc>
                <a:spcPct val="140000"/>
              </a:lnSpc>
              <a:buFont typeface="Wingdings" panose="05000000000000000000" pitchFamily="2" charset="2"/>
              <a:buChar char="p"/>
            </a:pPr>
            <a:r>
              <a:rPr lang="en-US" altLang="zh-CN" sz="1600" i="0" dirty="0">
                <a:solidFill>
                  <a:srgbClr val="000000"/>
                </a:solidFill>
                <a:effectLst/>
                <a:ea typeface="微软雅黑" panose="020B0503020204020204" pitchFamily="34" charset="-122"/>
              </a:rPr>
              <a:t>b</a:t>
            </a:r>
            <a:r>
              <a:rPr lang="zh-CN" altLang="en-US" sz="1600" i="0" dirty="0">
                <a:solidFill>
                  <a:srgbClr val="000000"/>
                </a:solidFill>
                <a:effectLst/>
                <a:ea typeface="微软雅黑" panose="020B0503020204020204" pitchFamily="34" charset="-122"/>
              </a:rPr>
              <a:t>) Co-occurrence. Single-cell sequencing preserves information about which somatic mutations are present in the same cell at the same time. This allows the reconstruction of genealogical trees.</a:t>
            </a:r>
            <a:endParaRPr lang="en-US" altLang="zh-CN" sz="1600" i="0" dirty="0">
              <a:solidFill>
                <a:srgbClr val="000000"/>
              </a:solidFill>
              <a:effectLst/>
              <a:ea typeface="微软雅黑" panose="020B0503020204020204" pitchFamily="34" charset="-122"/>
            </a:endParaRPr>
          </a:p>
          <a:p>
            <a:pPr>
              <a:lnSpc>
                <a:spcPct val="140000"/>
              </a:lnSpc>
              <a:buFont typeface="Wingdings" panose="05000000000000000000" pitchFamily="2" charset="2"/>
              <a:buChar char="p"/>
            </a:pPr>
            <a:r>
              <a:rPr lang="en-US" altLang="zh-CN" sz="1600" i="0" dirty="0">
                <a:solidFill>
                  <a:srgbClr val="000000"/>
                </a:solidFill>
                <a:effectLst/>
                <a:ea typeface="微软雅黑" panose="020B0503020204020204" pitchFamily="34" charset="-122"/>
              </a:rPr>
              <a:t>c) </a:t>
            </a:r>
            <a:r>
              <a:rPr lang="zh-CN" altLang="en-US" sz="1600" i="0" dirty="0">
                <a:solidFill>
                  <a:srgbClr val="000000"/>
                </a:solidFill>
                <a:effectLst/>
                <a:ea typeface="微软雅黑" panose="020B0503020204020204" pitchFamily="34" charset="-122"/>
              </a:rPr>
              <a:t>Phenotypic association. Single-cell sequencing, when combined with concurrent cell phenotyping (by microscopy or multiple single-cell sequencing), preserves information about which somatic mutations are present in which cell types, which enables deconvolution of cell types or species in heterogeneous samples and annotation of genealogical trees with cell phenotypes.</a:t>
            </a:r>
            <a:endParaRPr lang="zh-CN" altLang="en-US" sz="1600" dirty="0"/>
          </a:p>
        </p:txBody>
      </p:sp>
      <p:sp>
        <p:nvSpPr>
          <p:cNvPr id="3" name="标题 2">
            <a:extLst>
              <a:ext uri="{FF2B5EF4-FFF2-40B4-BE49-F238E27FC236}">
                <a16:creationId xmlns:a16="http://schemas.microsoft.com/office/drawing/2014/main" id="{C95CD9AD-20A6-0694-BAE5-E02A32D2DE4F}"/>
              </a:ext>
            </a:extLst>
          </p:cNvPr>
          <p:cNvSpPr>
            <a:spLocks noGrp="1"/>
          </p:cNvSpPr>
          <p:nvPr>
            <p:ph type="title"/>
          </p:nvPr>
        </p:nvSpPr>
        <p:spPr/>
        <p:txBody>
          <a:bodyPr>
            <a:normAutofit/>
          </a:bodyPr>
          <a:lstStyle/>
          <a:p>
            <a:r>
              <a:rPr lang="en-US" altLang="zh-CN" sz="4000" dirty="0"/>
              <a:t>scDNA-seq</a:t>
            </a:r>
            <a:endParaRPr lang="zh-CN" altLang="en-US" sz="4000" dirty="0"/>
          </a:p>
        </p:txBody>
      </p:sp>
      <p:pic>
        <p:nvPicPr>
          <p:cNvPr id="7" name="图片 6">
            <a:extLst>
              <a:ext uri="{FF2B5EF4-FFF2-40B4-BE49-F238E27FC236}">
                <a16:creationId xmlns:a16="http://schemas.microsoft.com/office/drawing/2014/main" id="{7903C63C-FC4C-CC73-4B10-F23FC3A89415}"/>
              </a:ext>
            </a:extLst>
          </p:cNvPr>
          <p:cNvPicPr>
            <a:picLocks noChangeAspect="1"/>
          </p:cNvPicPr>
          <p:nvPr/>
        </p:nvPicPr>
        <p:blipFill>
          <a:blip r:embed="rId3"/>
          <a:stretch>
            <a:fillRect/>
          </a:stretch>
        </p:blipFill>
        <p:spPr>
          <a:xfrm>
            <a:off x="1085563" y="3296264"/>
            <a:ext cx="3977091" cy="2389065"/>
          </a:xfrm>
          <a:prstGeom prst="rect">
            <a:avLst/>
          </a:prstGeom>
        </p:spPr>
      </p:pic>
      <p:pic>
        <p:nvPicPr>
          <p:cNvPr id="9" name="图片 8">
            <a:extLst>
              <a:ext uri="{FF2B5EF4-FFF2-40B4-BE49-F238E27FC236}">
                <a16:creationId xmlns:a16="http://schemas.microsoft.com/office/drawing/2014/main" id="{B06BC177-FF5D-B1EB-978F-2F88DFAB7ABB}"/>
              </a:ext>
            </a:extLst>
          </p:cNvPr>
          <p:cNvPicPr>
            <a:picLocks noChangeAspect="1"/>
          </p:cNvPicPr>
          <p:nvPr/>
        </p:nvPicPr>
        <p:blipFill>
          <a:blip r:embed="rId4"/>
          <a:stretch>
            <a:fillRect/>
          </a:stretch>
        </p:blipFill>
        <p:spPr>
          <a:xfrm>
            <a:off x="5441422" y="3296264"/>
            <a:ext cx="5152238" cy="1688255"/>
          </a:xfrm>
          <a:prstGeom prst="rect">
            <a:avLst/>
          </a:prstGeom>
        </p:spPr>
      </p:pic>
      <p:pic>
        <p:nvPicPr>
          <p:cNvPr id="11" name="图片 10">
            <a:extLst>
              <a:ext uri="{FF2B5EF4-FFF2-40B4-BE49-F238E27FC236}">
                <a16:creationId xmlns:a16="http://schemas.microsoft.com/office/drawing/2014/main" id="{4F148CAA-5FEF-9508-56EF-B49E052E1B6C}"/>
              </a:ext>
            </a:extLst>
          </p:cNvPr>
          <p:cNvPicPr>
            <a:picLocks noChangeAspect="1"/>
          </p:cNvPicPr>
          <p:nvPr/>
        </p:nvPicPr>
        <p:blipFill>
          <a:blip r:embed="rId5"/>
          <a:stretch>
            <a:fillRect/>
          </a:stretch>
        </p:blipFill>
        <p:spPr>
          <a:xfrm>
            <a:off x="7493620" y="4994452"/>
            <a:ext cx="1610562" cy="1588116"/>
          </a:xfrm>
          <a:prstGeom prst="rect">
            <a:avLst/>
          </a:prstGeom>
        </p:spPr>
      </p:pic>
    </p:spTree>
    <p:extLst>
      <p:ext uri="{BB962C8B-B14F-4D97-AF65-F5344CB8AC3E}">
        <p14:creationId xmlns:p14="http://schemas.microsoft.com/office/powerpoint/2010/main" val="4015034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A966E72-3947-D889-9847-B16084BAE317}"/>
              </a:ext>
            </a:extLst>
          </p:cNvPr>
          <p:cNvSpPr>
            <a:spLocks noGrp="1"/>
          </p:cNvSpPr>
          <p:nvPr>
            <p:ph idx="1"/>
          </p:nvPr>
        </p:nvSpPr>
        <p:spPr>
          <a:xfrm>
            <a:off x="838200" y="1375317"/>
            <a:ext cx="10515600" cy="4494541"/>
          </a:xfrm>
        </p:spPr>
        <p:txBody>
          <a:bodyPr>
            <a:normAutofit/>
          </a:bodyPr>
          <a:lstStyle/>
          <a:p>
            <a:pPr>
              <a:lnSpc>
                <a:spcPct val="120000"/>
              </a:lnSpc>
              <a:buFont typeface="Wingdings" panose="05000000000000000000" pitchFamily="2" charset="2"/>
              <a:buChar char="p"/>
            </a:pPr>
            <a:r>
              <a:rPr lang="zh-CN" altLang="en-US" sz="1800" dirty="0"/>
              <a:t>The data analysis method does not differ much from </a:t>
            </a:r>
            <a:r>
              <a:rPr lang="en-US" altLang="zh-CN" sz="1800" dirty="0"/>
              <a:t>bulk </a:t>
            </a:r>
            <a:r>
              <a:rPr lang="zh-CN" altLang="en-US" sz="1800" dirty="0"/>
              <a:t>sequencing, mainly in the experimental library construction.</a:t>
            </a:r>
            <a:endParaRPr lang="en-US" altLang="zh-CN" sz="1800" dirty="0"/>
          </a:p>
          <a:p>
            <a:pPr>
              <a:lnSpc>
                <a:spcPct val="120000"/>
              </a:lnSpc>
              <a:buFont typeface="Wingdings" panose="05000000000000000000" pitchFamily="2" charset="2"/>
              <a:buChar char="ü"/>
            </a:pPr>
            <a:r>
              <a:rPr lang="en-US" altLang="zh-CN" sz="1800" dirty="0" err="1"/>
              <a:t>Missionbio'</a:t>
            </a:r>
            <a:r>
              <a:rPr lang="zh-CN" altLang="en-US" sz="1800" dirty="0"/>
              <a:t>s technology (https://missionbio.com/company/blog/single-cell-dna-vs-got/)</a:t>
            </a:r>
            <a:endParaRPr lang="en-US" altLang="zh-CN" sz="1800" dirty="0"/>
          </a:p>
          <a:p>
            <a:pPr>
              <a:lnSpc>
                <a:spcPct val="120000"/>
              </a:lnSpc>
              <a:buFont typeface="Wingdings" panose="05000000000000000000" pitchFamily="2" charset="2"/>
              <a:buChar char="ü"/>
            </a:pPr>
            <a:r>
              <a:rPr lang="en-US" altLang="zh-CN" sz="1800" dirty="0"/>
              <a:t>1. Nam AS et al. Somatic mutations and cell identity linked by Genotyping of Transcriptomes. nature. 2019. jul;571(7765):355-360.</a:t>
            </a:r>
          </a:p>
          <a:p>
            <a:pPr>
              <a:lnSpc>
                <a:spcPct val="120000"/>
              </a:lnSpc>
              <a:buFont typeface="Wingdings" panose="05000000000000000000" pitchFamily="2" charset="2"/>
              <a:buChar char="ü"/>
            </a:pPr>
            <a:r>
              <a:rPr lang="en-US" altLang="zh-CN" sz="1800" dirty="0"/>
              <a:t>2. Miles LA et al. Single-cell mutation analysis of clonal evolution in myeloid malignancies. nature. 2020 Nov;587(7834):477-482.</a:t>
            </a:r>
          </a:p>
          <a:p>
            <a:pPr>
              <a:lnSpc>
                <a:spcPct val="120000"/>
              </a:lnSpc>
              <a:buFont typeface="Wingdings" panose="05000000000000000000" pitchFamily="2" charset="2"/>
              <a:buChar char="ü"/>
            </a:pPr>
            <a:r>
              <a:rPr lang="en-US" altLang="zh-CN" sz="1800" dirty="0"/>
              <a:t>3. </a:t>
            </a:r>
            <a:r>
              <a:rPr lang="en-US" altLang="zh-CN" sz="1800" dirty="0" err="1"/>
              <a:t>Peretz </a:t>
            </a:r>
            <a:r>
              <a:rPr lang="en-US" altLang="zh-CN" sz="1800" dirty="0"/>
              <a:t>CAC. Single-cell DNA sequencing reveals complex mechanisms of resistance to </a:t>
            </a:r>
            <a:r>
              <a:rPr lang="en-US" altLang="zh-CN" sz="1800" dirty="0" err="1"/>
              <a:t>quizartinib</a:t>
            </a:r>
            <a:r>
              <a:rPr lang="en-US" altLang="zh-CN" sz="1800" dirty="0"/>
              <a:t>. Blood Adv. 2021 Mar 9;5(5):1437-1441.</a:t>
            </a:r>
          </a:p>
          <a:p>
            <a:pPr>
              <a:lnSpc>
                <a:spcPct val="120000"/>
              </a:lnSpc>
              <a:buFont typeface="Wingdings" panose="05000000000000000000" pitchFamily="2" charset="2"/>
              <a:buChar char="ü"/>
            </a:pPr>
            <a:r>
              <a:rPr lang="en-US" altLang="zh-CN" sz="1800" dirty="0"/>
              <a:t>4. Dillon LW et al. Personalized Single-Cell </a:t>
            </a:r>
            <a:r>
              <a:rPr lang="en-US" altLang="zh-CN" sz="1800" dirty="0" err="1"/>
              <a:t>Proteogenomics </a:t>
            </a:r>
            <a:r>
              <a:rPr lang="en-US" altLang="zh-CN" sz="1800" dirty="0"/>
              <a:t>to Distinguish Acute Myeloid Leukemia from Non-Malignant Clonal Hematopoiesis. Blood Cancer </a:t>
            </a:r>
            <a:r>
              <a:rPr lang="en-US" altLang="zh-CN" sz="1800" dirty="0" err="1"/>
              <a:t>Discov</a:t>
            </a:r>
            <a:r>
              <a:rPr lang="en-US" altLang="zh-CN" sz="1800" dirty="0"/>
              <a:t>. 2021 Jul;2(4):319-325.</a:t>
            </a:r>
            <a:endParaRPr lang="zh-CN" altLang="en-US" sz="1800" dirty="0"/>
          </a:p>
        </p:txBody>
      </p:sp>
      <p:sp>
        <p:nvSpPr>
          <p:cNvPr id="3" name="标题 2">
            <a:extLst>
              <a:ext uri="{FF2B5EF4-FFF2-40B4-BE49-F238E27FC236}">
                <a16:creationId xmlns:a16="http://schemas.microsoft.com/office/drawing/2014/main" id="{4391EC53-05D1-9991-CCD7-2F2157BDCB79}"/>
              </a:ext>
            </a:extLst>
          </p:cNvPr>
          <p:cNvSpPr>
            <a:spLocks noGrp="1"/>
          </p:cNvSpPr>
          <p:nvPr>
            <p:ph type="title"/>
          </p:nvPr>
        </p:nvSpPr>
        <p:spPr/>
        <p:txBody>
          <a:bodyPr>
            <a:normAutofit/>
          </a:bodyPr>
          <a:lstStyle/>
          <a:p>
            <a:r>
              <a:rPr lang="en-US" altLang="zh-CN" sz="4000" dirty="0"/>
              <a:t>scDNA-seq</a:t>
            </a:r>
            <a:endParaRPr lang="zh-CN" altLang="en-US" sz="4000" dirty="0"/>
          </a:p>
        </p:txBody>
      </p:sp>
    </p:spTree>
    <p:extLst>
      <p:ext uri="{BB962C8B-B14F-4D97-AF65-F5344CB8AC3E}">
        <p14:creationId xmlns:p14="http://schemas.microsoft.com/office/powerpoint/2010/main" val="3698005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E5F32-072A-10A0-2EF2-2D2F576DF734}"/>
              </a:ext>
            </a:extLst>
          </p:cNvPr>
          <p:cNvSpPr>
            <a:spLocks noGrp="1"/>
          </p:cNvSpPr>
          <p:nvPr>
            <p:ph type="title"/>
          </p:nvPr>
        </p:nvSpPr>
        <p:spPr>
          <a:xfrm>
            <a:off x="838200" y="365126"/>
            <a:ext cx="10515600" cy="774562"/>
          </a:xfrm>
        </p:spPr>
        <p:txBody>
          <a:bodyPr>
            <a:normAutofit/>
          </a:bodyPr>
          <a:lstStyle/>
          <a:p>
            <a:r>
              <a:rPr lang="en-US" altLang="zh-CN" sz="4000" dirty="0"/>
              <a:t>scRNA-seq</a:t>
            </a:r>
            <a:endParaRPr lang="zh-CN" altLang="en-US" sz="4000" dirty="0"/>
          </a:p>
        </p:txBody>
      </p:sp>
      <p:sp>
        <p:nvSpPr>
          <p:cNvPr id="3" name="内容占位符 2">
            <a:extLst>
              <a:ext uri="{FF2B5EF4-FFF2-40B4-BE49-F238E27FC236}">
                <a16:creationId xmlns:a16="http://schemas.microsoft.com/office/drawing/2014/main" id="{C15C1437-8D42-3D15-3AE5-01EE8954245B}"/>
              </a:ext>
            </a:extLst>
          </p:cNvPr>
          <p:cNvSpPr>
            <a:spLocks noGrp="1"/>
          </p:cNvSpPr>
          <p:nvPr>
            <p:ph idx="1"/>
          </p:nvPr>
        </p:nvSpPr>
        <p:spPr>
          <a:xfrm>
            <a:off x="838200" y="1342103"/>
            <a:ext cx="10515600" cy="4834860"/>
          </a:xfrm>
        </p:spPr>
        <p:txBody>
          <a:bodyPr>
            <a:normAutofit fontScale="47500" lnSpcReduction="20000"/>
          </a:bodyPr>
          <a:lstStyle/>
          <a:p>
            <a:pPr>
              <a:lnSpc>
                <a:spcPct val="140000"/>
              </a:lnSpc>
              <a:buFont typeface="Wingdings" panose="05000000000000000000" pitchFamily="2" charset="2"/>
              <a:buChar char="p"/>
            </a:pPr>
            <a:r>
              <a:rPr lang="en-US" altLang="zh-CN" dirty="0"/>
              <a:t>RNA-seq </a:t>
            </a:r>
            <a:r>
              <a:rPr lang="zh-CN" altLang="en-US" dirty="0"/>
              <a:t>allows the analysis of transcripts in samples in an efficient and cost-effective way. It is a major breakthrough in the last </a:t>
            </a:r>
            <a:r>
              <a:rPr lang="en-US" altLang="zh-CN" dirty="0"/>
              <a:t>20 </a:t>
            </a:r>
            <a:r>
              <a:rPr lang="zh-CN" altLang="en-US" dirty="0"/>
              <a:t>years and has largely replaced other transcriptome analysis techniques, such as microarray technology. Part of the reason for its success is that </a:t>
            </a:r>
            <a:r>
              <a:rPr lang="en-US" altLang="zh-CN" dirty="0"/>
              <a:t>RNA-seq </a:t>
            </a:r>
            <a:r>
              <a:rPr lang="zh-CN" altLang="en-US" dirty="0"/>
              <a:t>allows unbiased sampling of all transcripts in a sample, rather than being limited to a predefined set of transcripts (e.g., microarray or </a:t>
            </a:r>
            <a:r>
              <a:rPr lang="en-US" altLang="zh-CN" dirty="0"/>
              <a:t>RT-qPCR</a:t>
            </a:r>
            <a:r>
              <a:rPr lang="zh-CN" altLang="en-US" dirty="0"/>
              <a:t>).</a:t>
            </a:r>
            <a:endParaRPr lang="en-US" altLang="zh-CN" dirty="0"/>
          </a:p>
          <a:p>
            <a:pPr>
              <a:lnSpc>
                <a:spcPct val="140000"/>
              </a:lnSpc>
              <a:buFont typeface="Wingdings" panose="05000000000000000000" pitchFamily="2" charset="2"/>
              <a:buChar char="p"/>
            </a:pPr>
            <a:r>
              <a:rPr lang="zh-CN" altLang="en-US" dirty="0"/>
              <a:t>Typically, </a:t>
            </a:r>
            <a:r>
              <a:rPr lang="en-US" altLang="zh-CN" dirty="0"/>
              <a:t>RNA-seq </a:t>
            </a:r>
            <a:r>
              <a:rPr lang="zh-CN" altLang="en-US" dirty="0"/>
              <a:t>is used for samples consisting of a mixture of cells, known as </a:t>
            </a:r>
            <a:r>
              <a:rPr lang="en-US" altLang="zh-CN" dirty="0"/>
              <a:t>bulk RNA-seq</a:t>
            </a:r>
            <a:r>
              <a:rPr lang="zh-CN" altLang="en-US" dirty="0"/>
              <a:t>, and is most often applied when quantifying gene expression. It can also be used to find and annotate novel genes, gene isoforms and other transcripts.</a:t>
            </a:r>
            <a:endParaRPr lang="en-US" altLang="zh-CN" dirty="0"/>
          </a:p>
          <a:p>
            <a:pPr>
              <a:lnSpc>
                <a:spcPct val="140000"/>
              </a:lnSpc>
              <a:buFont typeface="Wingdings" panose="05000000000000000000" pitchFamily="2" charset="2"/>
              <a:buChar char="p"/>
            </a:pPr>
            <a:r>
              <a:rPr lang="en-US" altLang="zh-CN" dirty="0"/>
              <a:t>bulk RNA-seq </a:t>
            </a:r>
            <a:r>
              <a:rPr lang="zh-CN" altLang="en-US" dirty="0"/>
              <a:t>can only estimate the average expression level of each gene in a population of cells and cannot determine the heterogeneity of gene expression in individual cells in that sample. Therefore, it is not sufficient to study heterogeneous systems such as early developmental studies or complex tissues such as the brain.</a:t>
            </a:r>
            <a:endParaRPr lang="en-US" altLang="zh-CN" dirty="0"/>
          </a:p>
          <a:p>
            <a:pPr>
              <a:lnSpc>
                <a:spcPct val="140000"/>
              </a:lnSpc>
              <a:buFont typeface="Wingdings" panose="05000000000000000000" pitchFamily="2" charset="2"/>
              <a:buChar char="p"/>
            </a:pPr>
            <a:r>
              <a:rPr lang="en-US" altLang="zh-CN" dirty="0"/>
              <a:t>H</a:t>
            </a:r>
            <a:r>
              <a:rPr lang="zh-CN" altLang="en-US" dirty="0"/>
              <a:t>eralded the emergence of single-cell technology. The application of </a:t>
            </a:r>
            <a:r>
              <a:rPr lang="en-US" altLang="zh-CN" dirty="0"/>
              <a:t>RNA-seq </a:t>
            </a:r>
            <a:r>
              <a:rPr lang="zh-CN" altLang="en-US" dirty="0"/>
              <a:t>(</a:t>
            </a:r>
            <a:r>
              <a:rPr lang="en-US" altLang="zh-CN" dirty="0"/>
              <a:t>scRNA-seq</a:t>
            </a:r>
            <a:r>
              <a:rPr lang="zh-CN" altLang="en-US" dirty="0"/>
              <a:t>) at the single-cell level, which was first published in </a:t>
            </a:r>
            <a:r>
              <a:rPr lang="en-US" altLang="zh-CN" dirty="0"/>
              <a:t>2009 </a:t>
            </a:r>
            <a:r>
              <a:rPr lang="zh-CN" altLang="en-US" dirty="0"/>
              <a:t>(</a:t>
            </a:r>
            <a:r>
              <a:rPr lang="en-US" altLang="zh-CN" dirty="0"/>
              <a:t>Tang </a:t>
            </a:r>
            <a:r>
              <a:rPr lang="zh-CN" altLang="en-US" dirty="0"/>
              <a:t>et al., </a:t>
            </a:r>
            <a:r>
              <a:rPr lang="en-US" altLang="zh-CN" dirty="0"/>
              <a:t>2009</a:t>
            </a:r>
            <a:r>
              <a:rPr lang="zh-CN" altLang="en-US" dirty="0"/>
              <a:t>). However, it has only become more popular since 2014, accompanied by new </a:t>
            </a:r>
            <a:r>
              <a:rPr lang="en-US" altLang="zh-CN" dirty="0"/>
              <a:t>protocols </a:t>
            </a:r>
            <a:r>
              <a:rPr lang="zh-CN" altLang="en-US" dirty="0"/>
              <a:t>(strategies) and lower sequencing costs. Unlike </a:t>
            </a:r>
            <a:r>
              <a:rPr lang="en-US" altLang="zh-CN" dirty="0"/>
              <a:t>bulk RNA-seq</a:t>
            </a:r>
            <a:r>
              <a:rPr lang="zh-CN" altLang="en-US" dirty="0"/>
              <a:t>, with </a:t>
            </a:r>
            <a:r>
              <a:rPr lang="en-US" altLang="zh-CN" dirty="0"/>
              <a:t>scRNA-seq </a:t>
            </a:r>
            <a:r>
              <a:rPr lang="zh-CN" altLang="en-US" dirty="0"/>
              <a:t>we can estimate the distribution of expression levels of each gene in the cell population.</a:t>
            </a:r>
            <a:endParaRPr lang="en-US" altLang="zh-CN" dirty="0"/>
          </a:p>
          <a:p>
            <a:pPr>
              <a:lnSpc>
                <a:spcPct val="140000"/>
              </a:lnSpc>
              <a:buFont typeface="Wingdings" panose="05000000000000000000" pitchFamily="2" charset="2"/>
              <a:buChar char="p"/>
            </a:pPr>
            <a:r>
              <a:rPr lang="zh-CN" altLang="en-US" dirty="0"/>
              <a:t>This technology can address novel biological questions in which cell-specific changes in the transcriptome are important. Examples include the discovery of new or rare cell types, the identification of different cellular compositions between healthy/diseased tissues, or the understanding of cellular differentiation during development. One of the most representative uses of this technology is the creation of genetic profiles, which provide a comprehensive compilation of cellular diversity within an organism and have many applications in health and basic research.</a:t>
            </a:r>
          </a:p>
        </p:txBody>
      </p:sp>
    </p:spTree>
    <p:extLst>
      <p:ext uri="{BB962C8B-B14F-4D97-AF65-F5344CB8AC3E}">
        <p14:creationId xmlns:p14="http://schemas.microsoft.com/office/powerpoint/2010/main" val="26875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CB5BEBE-EC44-27BF-5B4E-628A8DB2812C}"/>
              </a:ext>
            </a:extLst>
          </p:cNvPr>
          <p:cNvSpPr>
            <a:spLocks noGrp="1"/>
          </p:cNvSpPr>
          <p:nvPr>
            <p:ph idx="1"/>
          </p:nvPr>
        </p:nvSpPr>
        <p:spPr/>
        <p:txBody>
          <a:bodyPr/>
          <a:lstStyle/>
          <a:p>
            <a:endParaRPr lang="zh-CN" altLang="en-US"/>
          </a:p>
        </p:txBody>
      </p:sp>
      <p:sp>
        <p:nvSpPr>
          <p:cNvPr id="3" name="标题 2">
            <a:extLst>
              <a:ext uri="{FF2B5EF4-FFF2-40B4-BE49-F238E27FC236}">
                <a16:creationId xmlns:a16="http://schemas.microsoft.com/office/drawing/2014/main" id="{5850EBB9-FA9E-8735-48E5-923033F1838B}"/>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id="{D0334924-C55F-806A-6A83-D4A79B93DF75}"/>
              </a:ext>
            </a:extLst>
          </p:cNvPr>
          <p:cNvPicPr>
            <a:picLocks noChangeAspect="1"/>
          </p:cNvPicPr>
          <p:nvPr/>
        </p:nvPicPr>
        <p:blipFill>
          <a:blip r:embed="rId2"/>
          <a:stretch>
            <a:fillRect/>
          </a:stretch>
        </p:blipFill>
        <p:spPr>
          <a:xfrm>
            <a:off x="2042418" y="1260702"/>
            <a:ext cx="8355195" cy="5321866"/>
          </a:xfrm>
          <a:prstGeom prst="rect">
            <a:avLst/>
          </a:prstGeom>
        </p:spPr>
      </p:pic>
    </p:spTree>
    <p:extLst>
      <p:ext uri="{BB962C8B-B14F-4D97-AF65-F5344CB8AC3E}">
        <p14:creationId xmlns:p14="http://schemas.microsoft.com/office/powerpoint/2010/main" val="276361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C97C477-0A0E-028E-1CFB-26380EEA3543}"/>
              </a:ext>
            </a:extLst>
          </p:cNvPr>
          <p:cNvSpPr>
            <a:spLocks noGrp="1"/>
          </p:cNvSpPr>
          <p:nvPr>
            <p:ph idx="1"/>
          </p:nvPr>
        </p:nvSpPr>
        <p:spPr>
          <a:xfrm>
            <a:off x="838200" y="1582276"/>
            <a:ext cx="5723374" cy="2650344"/>
          </a:xfrm>
        </p:spPr>
        <p:txBody>
          <a:bodyPr>
            <a:normAutofit fontScale="85000" lnSpcReduction="20000"/>
          </a:bodyPr>
          <a:lstStyle/>
          <a:p>
            <a:pPr>
              <a:lnSpc>
                <a:spcPct val="130000"/>
              </a:lnSpc>
              <a:buFont typeface="Wingdings" panose="05000000000000000000" pitchFamily="2" charset="2"/>
              <a:buChar char="p"/>
            </a:pPr>
            <a:r>
              <a:rPr lang="en-US" altLang="zh-CN" dirty="0"/>
              <a:t>The pipeline of</a:t>
            </a:r>
            <a:r>
              <a:rPr lang="zh-CN" altLang="en-US" dirty="0"/>
              <a:t> single cell methylation data analysis is not different from the bulk methylation data analysis, and the key is to minimize </a:t>
            </a:r>
            <a:r>
              <a:rPr lang="en-US" altLang="zh-CN" dirty="0"/>
              <a:t>DNA </a:t>
            </a:r>
            <a:r>
              <a:rPr lang="zh-CN" altLang="en-US" dirty="0"/>
              <a:t>loss when obtaining genomic </a:t>
            </a:r>
            <a:r>
              <a:rPr lang="en-US" altLang="zh-CN" dirty="0"/>
              <a:t>DNA </a:t>
            </a:r>
            <a:r>
              <a:rPr lang="zh-CN" altLang="en-US" dirty="0"/>
              <a:t>and </a:t>
            </a:r>
            <a:r>
              <a:rPr lang="en-US" altLang="zh-CN" dirty="0"/>
              <a:t>DNA </a:t>
            </a:r>
            <a:r>
              <a:rPr lang="zh-CN" altLang="en-US" dirty="0"/>
              <a:t>after BS-transformation.</a:t>
            </a:r>
            <a:endParaRPr lang="en-US" altLang="zh-CN" dirty="0"/>
          </a:p>
          <a:p>
            <a:pPr>
              <a:lnSpc>
                <a:spcPct val="130000"/>
              </a:lnSpc>
              <a:buFont typeface="Wingdings" panose="05000000000000000000" pitchFamily="2" charset="2"/>
              <a:buChar char="p"/>
            </a:pPr>
            <a:endParaRPr lang="zh-CN" altLang="en-US" dirty="0"/>
          </a:p>
        </p:txBody>
      </p:sp>
      <p:sp>
        <p:nvSpPr>
          <p:cNvPr id="3" name="标题 2">
            <a:extLst>
              <a:ext uri="{FF2B5EF4-FFF2-40B4-BE49-F238E27FC236}">
                <a16:creationId xmlns:a16="http://schemas.microsoft.com/office/drawing/2014/main" id="{E1570EED-0416-B8CE-6D6F-26DF8038D57F}"/>
              </a:ext>
            </a:extLst>
          </p:cNvPr>
          <p:cNvSpPr>
            <a:spLocks noGrp="1"/>
          </p:cNvSpPr>
          <p:nvPr>
            <p:ph type="title"/>
          </p:nvPr>
        </p:nvSpPr>
        <p:spPr/>
        <p:txBody>
          <a:bodyPr>
            <a:normAutofit/>
          </a:bodyPr>
          <a:lstStyle/>
          <a:p>
            <a:r>
              <a:rPr lang="en-US" altLang="zh-CN" sz="4000" dirty="0"/>
              <a:t>scMethy-seq</a:t>
            </a:r>
            <a:endParaRPr lang="zh-CN" altLang="en-US" sz="4000" dirty="0"/>
          </a:p>
        </p:txBody>
      </p:sp>
      <p:pic>
        <p:nvPicPr>
          <p:cNvPr id="7" name="图片 6">
            <a:extLst>
              <a:ext uri="{FF2B5EF4-FFF2-40B4-BE49-F238E27FC236}">
                <a16:creationId xmlns:a16="http://schemas.microsoft.com/office/drawing/2014/main" id="{B7BEC25D-ECF0-B981-08C8-5ECE9E92921C}"/>
              </a:ext>
            </a:extLst>
          </p:cNvPr>
          <p:cNvPicPr>
            <a:picLocks noChangeAspect="1"/>
          </p:cNvPicPr>
          <p:nvPr/>
        </p:nvPicPr>
        <p:blipFill>
          <a:blip r:embed="rId2"/>
          <a:stretch>
            <a:fillRect/>
          </a:stretch>
        </p:blipFill>
        <p:spPr>
          <a:xfrm>
            <a:off x="6780472" y="1331584"/>
            <a:ext cx="4573328" cy="5339419"/>
          </a:xfrm>
          <a:prstGeom prst="rect">
            <a:avLst/>
          </a:prstGeom>
        </p:spPr>
      </p:pic>
      <p:pic>
        <p:nvPicPr>
          <p:cNvPr id="9" name="图片 8">
            <a:extLst>
              <a:ext uri="{FF2B5EF4-FFF2-40B4-BE49-F238E27FC236}">
                <a16:creationId xmlns:a16="http://schemas.microsoft.com/office/drawing/2014/main" id="{755B4742-93EB-C9B5-DD9E-884520362B82}"/>
              </a:ext>
            </a:extLst>
          </p:cNvPr>
          <p:cNvPicPr>
            <a:picLocks noChangeAspect="1"/>
          </p:cNvPicPr>
          <p:nvPr/>
        </p:nvPicPr>
        <p:blipFill>
          <a:blip r:embed="rId3"/>
          <a:stretch>
            <a:fillRect/>
          </a:stretch>
        </p:blipFill>
        <p:spPr>
          <a:xfrm>
            <a:off x="1122258" y="4475969"/>
            <a:ext cx="5439316" cy="1000384"/>
          </a:xfrm>
          <a:prstGeom prst="rect">
            <a:avLst/>
          </a:prstGeom>
        </p:spPr>
      </p:pic>
    </p:spTree>
    <p:extLst>
      <p:ext uri="{BB962C8B-B14F-4D97-AF65-F5344CB8AC3E}">
        <p14:creationId xmlns:p14="http://schemas.microsoft.com/office/powerpoint/2010/main" val="2180306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3A903D3-2FDE-A799-0FF7-FDCA83D1810C}"/>
              </a:ext>
            </a:extLst>
          </p:cNvPr>
          <p:cNvSpPr>
            <a:spLocks noGrp="1"/>
          </p:cNvSpPr>
          <p:nvPr>
            <p:ph idx="1"/>
          </p:nvPr>
        </p:nvSpPr>
        <p:spPr>
          <a:xfrm>
            <a:off x="838200" y="1473932"/>
            <a:ext cx="10515600" cy="701455"/>
          </a:xfrm>
        </p:spPr>
        <p:txBody>
          <a:bodyPr/>
          <a:lstStyle/>
          <a:p>
            <a:r>
              <a:rPr lang="en-US" altLang="zh-CN" b="0" i="0" u="none" strike="noStrike" dirty="0">
                <a:solidFill>
                  <a:srgbClr val="006FB7"/>
                </a:solidFill>
                <a:effectLst/>
                <a:latin typeface="Times New Roman" panose="02020603050405020304" pitchFamily="18" charset="0"/>
                <a:cs typeface="Times New Roman" panose="02020603050405020304" pitchFamily="18" charset="0"/>
                <a:hlinkClick r:id="rId2"/>
              </a:rPr>
              <a:t>https://ngdc.cncb.ac.cn/methbank/scm/</a:t>
            </a:r>
            <a:endParaRPr lang="zh-CN" altLang="en-US" dirty="0">
              <a:latin typeface="Times New Roman" panose="02020603050405020304" pitchFamily="18" charset="0"/>
              <a:cs typeface="Times New Roman" panose="02020603050405020304" pitchFamily="18" charset="0"/>
            </a:endParaRPr>
          </a:p>
        </p:txBody>
      </p:sp>
      <p:sp>
        <p:nvSpPr>
          <p:cNvPr id="3" name="标题 2">
            <a:extLst>
              <a:ext uri="{FF2B5EF4-FFF2-40B4-BE49-F238E27FC236}">
                <a16:creationId xmlns:a16="http://schemas.microsoft.com/office/drawing/2014/main" id="{487581FD-0ED2-5419-03B8-CB7264B68AD8}"/>
              </a:ext>
            </a:extLst>
          </p:cNvPr>
          <p:cNvSpPr>
            <a:spLocks noGrp="1"/>
          </p:cNvSpPr>
          <p:nvPr>
            <p:ph type="title"/>
          </p:nvPr>
        </p:nvSpPr>
        <p:spPr/>
        <p:txBody>
          <a:bodyPr>
            <a:normAutofit/>
          </a:bodyPr>
          <a:lstStyle/>
          <a:p>
            <a:r>
              <a:rPr lang="en-US" altLang="zh-CN" sz="4000" dirty="0"/>
              <a:t>scMethy-seq</a:t>
            </a:r>
            <a:endParaRPr lang="zh-CN" altLang="en-US" sz="4000" dirty="0"/>
          </a:p>
        </p:txBody>
      </p:sp>
      <p:pic>
        <p:nvPicPr>
          <p:cNvPr id="4" name="图片 3">
            <a:extLst>
              <a:ext uri="{FF2B5EF4-FFF2-40B4-BE49-F238E27FC236}">
                <a16:creationId xmlns:a16="http://schemas.microsoft.com/office/drawing/2014/main" id="{990ED25A-AD31-CBC8-16DE-E0D5556A2CB0}"/>
              </a:ext>
            </a:extLst>
          </p:cNvPr>
          <p:cNvPicPr>
            <a:picLocks noChangeAspect="1"/>
          </p:cNvPicPr>
          <p:nvPr/>
        </p:nvPicPr>
        <p:blipFill>
          <a:blip r:embed="rId3"/>
          <a:stretch>
            <a:fillRect/>
          </a:stretch>
        </p:blipFill>
        <p:spPr>
          <a:xfrm>
            <a:off x="1421777" y="2227552"/>
            <a:ext cx="8586381" cy="3871371"/>
          </a:xfrm>
          <a:prstGeom prst="rect">
            <a:avLst/>
          </a:prstGeom>
        </p:spPr>
      </p:pic>
    </p:spTree>
    <p:extLst>
      <p:ext uri="{BB962C8B-B14F-4D97-AF65-F5344CB8AC3E}">
        <p14:creationId xmlns:p14="http://schemas.microsoft.com/office/powerpoint/2010/main" val="51956458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5543</TotalTime>
  <Words>3628</Words>
  <Application>Microsoft Office PowerPoint</Application>
  <PresentationFormat>宽屏</PresentationFormat>
  <Paragraphs>144</Paragraphs>
  <Slides>26</Slides>
  <Notes>9</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26</vt:i4>
      </vt:variant>
    </vt:vector>
  </HeadingPairs>
  <TitlesOfParts>
    <vt:vector size="35" baseType="lpstr">
      <vt:lpstr>-apple-system</vt:lpstr>
      <vt:lpstr>NexusSans</vt:lpstr>
      <vt:lpstr>等线</vt:lpstr>
      <vt:lpstr>等线 Light</vt:lpstr>
      <vt:lpstr>Arial</vt:lpstr>
      <vt:lpstr>Roboto</vt:lpstr>
      <vt:lpstr>Times New Roman</vt:lpstr>
      <vt:lpstr>Wingdings</vt:lpstr>
      <vt:lpstr>Office 主题​​</vt:lpstr>
      <vt:lpstr>Introduction to Single Cell Sequencing Technology</vt:lpstr>
      <vt:lpstr>Course Introduction</vt:lpstr>
      <vt:lpstr>1. Types of single-cell sequencing (modality)</vt:lpstr>
      <vt:lpstr>scDNA-seq</vt:lpstr>
      <vt:lpstr>scDNA-seq</vt:lpstr>
      <vt:lpstr>scRNA-seq</vt:lpstr>
      <vt:lpstr>PowerPoint 演示文稿</vt:lpstr>
      <vt:lpstr>scMethy-seq</vt:lpstr>
      <vt:lpstr>scMethy-seq</vt:lpstr>
      <vt:lpstr>2. The development history of scRNA-seq technology</vt:lpstr>
      <vt:lpstr>3. General steps of scRNA-seq experiment</vt:lpstr>
      <vt:lpstr>4. Basic concepts</vt:lpstr>
      <vt:lpstr>PowerPoint 演示文稿</vt:lpstr>
      <vt:lpstr>5. Common scRNA-seq technology platforms</vt:lpstr>
      <vt:lpstr>5.1 Cell capture</vt:lpstr>
      <vt:lpstr>5.2 Quantification of full-length transcripts</vt:lpstr>
      <vt:lpstr>Tag-based transcript quantification</vt:lpstr>
      <vt:lpstr>6. Frequently asked questions</vt:lpstr>
      <vt:lpstr>6.1 About the platform</vt:lpstr>
      <vt:lpstr>6.2 The issue of cell number</vt:lpstr>
      <vt:lpstr>6.3 Sequencing data</vt:lpstr>
      <vt:lpstr>6.4 Biological Repetition</vt:lpstr>
      <vt:lpstr>7. SNV analysis based on scRNA-seq data</vt:lpstr>
      <vt:lpstr>8. Multi-omics study of Single-cell</vt:lpstr>
      <vt:lpstr>9. scRNA-seq's doublets problem</vt:lpstr>
      <vt:lpstr>10. Useful materials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keywords>, docId:1FAC1694AB5D84498EF7CC0F611E275E</cp:keywords>
  <cp:lastModifiedBy>charlie.wan88@outlook.com</cp:lastModifiedBy>
  <cp:revision>46</cp:revision>
  <dcterms:created xsi:type="dcterms:W3CDTF">2023-03-04T01:27:25Z</dcterms:created>
  <dcterms:modified xsi:type="dcterms:W3CDTF">2023-06-15T01:23:32Z</dcterms:modified>
</cp:coreProperties>
</file>